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45"/>
  </p:notesMasterIdLst>
  <p:sldIdLst>
    <p:sldId id="256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66" r:id="rId20"/>
    <p:sldId id="367" r:id="rId21"/>
    <p:sldId id="368" r:id="rId22"/>
    <p:sldId id="369" r:id="rId23"/>
    <p:sldId id="376" r:id="rId24"/>
    <p:sldId id="357" r:id="rId25"/>
    <p:sldId id="356" r:id="rId26"/>
    <p:sldId id="358" r:id="rId27"/>
    <p:sldId id="359" r:id="rId28"/>
    <p:sldId id="360" r:id="rId29"/>
    <p:sldId id="361" r:id="rId30"/>
    <p:sldId id="353" r:id="rId31"/>
    <p:sldId id="362" r:id="rId32"/>
    <p:sldId id="355" r:id="rId33"/>
    <p:sldId id="375" r:id="rId34"/>
    <p:sldId id="363" r:id="rId35"/>
    <p:sldId id="372" r:id="rId36"/>
    <p:sldId id="373" r:id="rId37"/>
    <p:sldId id="364" r:id="rId38"/>
    <p:sldId id="374" r:id="rId39"/>
    <p:sldId id="365" r:id="rId40"/>
    <p:sldId id="371" r:id="rId41"/>
    <p:sldId id="370" r:id="rId42"/>
    <p:sldId id="334" r:id="rId43"/>
    <p:sldId id="354" r:id="rId44"/>
  </p:sldIdLst>
  <p:sldSz cx="9144000" cy="6858000" type="screen4x3"/>
  <p:notesSz cx="6797675" cy="9926638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0000"/>
    <a:srgbClr val="868686"/>
    <a:srgbClr val="003300"/>
    <a:srgbClr val="FF9900"/>
    <a:srgbClr val="070903"/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סגנון ביניים 3 - הדגשה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8988" autoAdjust="0"/>
  </p:normalViewPr>
  <p:slideViewPr>
    <p:cSldViewPr>
      <p:cViewPr varScale="1">
        <p:scale>
          <a:sx n="71" d="100"/>
          <a:sy n="71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489;&#1512;&#1493;&#1510;&#1500;&#1493;&#1494;&#1497;&#1505;\&#1505;&#1497;&#1499;&#1493;&#1501;%20&#1489;&#1512;&#1493;&#1510;&#1500;&#1493;&#1494;&#1497;&#1505;%20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489;&#1512;&#1493;&#1510;&#1500;&#1493;&#1494;&#1497;&#1505;\&#1513;&#1497;&#1506;&#1493;&#1512;%20&#1504;&#1490;&#1497;&#1506;&#1493;&#1514;%20&#1506;&#1491;&#1512;&#1497;%20&#1510;&#1488;&#1503;%202013-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489;&#1512;&#1493;&#1510;&#1500;&#1493;&#1494;&#1497;&#1505;\&#1513;&#1497;&#1506;&#1493;&#1512;%20&#1504;&#1490;&#1497;&#1506;&#1493;&#1514;%20&#1506;&#1491;&#1512;&#1497;%20&#1510;&#1488;&#1503;%202013-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489;&#1512;&#1493;&#1510;&#1500;&#1493;&#1494;&#1497;&#1505;\&#1513;&#1497;&#1506;&#1493;&#1512;%20&#1504;&#1490;&#1497;&#1506;&#1493;&#1514;%20&#1506;&#1491;&#1512;&#1497;%20&#1510;&#1488;&#1503;%202013-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50000"/>
              </a:schemeClr>
            </a:solidFill>
            <a:ln w="28575">
              <a:solidFill>
                <a:sysClr val="windowText" lastClr="000000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 w="28575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C5B-44A9-9173-32C033E53A6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Sheep2018!$F$18:$F$24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Sheep2018!$G$18:$G$24</c:f>
              <c:numCache>
                <c:formatCode>0</c:formatCode>
                <c:ptCount val="7"/>
                <c:pt idx="0">
                  <c:v>19</c:v>
                </c:pt>
                <c:pt idx="1">
                  <c:v>25</c:v>
                </c:pt>
                <c:pt idx="2">
                  <c:v>45</c:v>
                </c:pt>
                <c:pt idx="3">
                  <c:v>63</c:v>
                </c:pt>
                <c:pt idx="4">
                  <c:v>68</c:v>
                </c:pt>
                <c:pt idx="5" formatCode="General">
                  <c:v>75</c:v>
                </c:pt>
                <c:pt idx="6" formatCode="General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5B-44A9-9173-32C033E53A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7743544"/>
        <c:axId val="342612560"/>
      </c:barChart>
      <c:catAx>
        <c:axId val="297743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he-IL" sz="2400"/>
                  <a:t>שנה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42612560"/>
        <c:crosses val="autoZero"/>
        <c:auto val="1"/>
        <c:lblAlgn val="ctr"/>
        <c:lblOffset val="100"/>
        <c:noMultiLvlLbl val="0"/>
      </c:catAx>
      <c:valAx>
        <c:axId val="342612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e-IL"/>
                  <a:t>שיעור דגימה (%)</a:t>
                </a:r>
              </a:p>
            </c:rich>
          </c:tx>
          <c:layout>
            <c:manualLayout>
              <c:xMode val="edge"/>
              <c:yMode val="edge"/>
              <c:x val="7.1533585793848381E-3"/>
              <c:y val="0.3402220367218375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297743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Narkisim" panose="020E0502050101010101" pitchFamily="34" charset="-79"/>
          <a:cs typeface="Narkisim" panose="020E0502050101010101" pitchFamily="34" charset="-79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45920361570479E-2"/>
          <c:y val="4.1675550925671136E-2"/>
          <c:w val="0.81873787549580745"/>
          <c:h val="0.87106956122207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טבלאות!$I$5</c:f>
              <c:strCache>
                <c:ptCount val="1"/>
                <c:pt idx="0">
                  <c:v>עדרים שנבדקו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Narkisim" panose="020E0502050101010101" pitchFamily="34" charset="-79"/>
                    <a:ea typeface="+mn-ea"/>
                    <a:cs typeface="Narkisim" panose="020E0502050101010101" pitchFamily="34" charset="-79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טבלאות!$H$6:$H$11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טבלאות!$I$6:$I$11</c:f>
              <c:numCache>
                <c:formatCode>General</c:formatCode>
                <c:ptCount val="6"/>
                <c:pt idx="0">
                  <c:v>1077</c:v>
                </c:pt>
                <c:pt idx="1">
                  <c:v>1704</c:v>
                </c:pt>
                <c:pt idx="2">
                  <c:v>2596</c:v>
                </c:pt>
                <c:pt idx="3">
                  <c:v>2177</c:v>
                </c:pt>
                <c:pt idx="4">
                  <c:v>2697</c:v>
                </c:pt>
                <c:pt idx="5">
                  <c:v>2395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A-49DC-9849-D3D35EB49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2613344"/>
        <c:axId val="34261373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טבלאות!$K$4:$K$5</c15:sqref>
                        </c15:formulaRef>
                      </c:ext>
                    </c:extLst>
                    <c:strCache>
                      <c:ptCount val="2"/>
                      <c:pt idx="0">
                        <c:v>נגב </c:v>
                      </c:pt>
                      <c:pt idx="1">
                        <c:v>עדרים שנבדקו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טבלאות!$H$6:$H$11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טבלאות!$K$6:$K$11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420</c:v>
                      </c:pt>
                      <c:pt idx="1">
                        <c:v>944</c:v>
                      </c:pt>
                      <c:pt idx="2">
                        <c:v>1145</c:v>
                      </c:pt>
                      <c:pt idx="3">
                        <c:v>955</c:v>
                      </c:pt>
                      <c:pt idx="4">
                        <c:v>905</c:v>
                      </c:pt>
                      <c:pt idx="5">
                        <c:v>712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A3A-49DC-9849-D3D35EB49DD4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1"/>
          <c:tx>
            <c:strRef>
              <c:f>טבלאות!$J$5</c:f>
              <c:strCache>
                <c:ptCount val="1"/>
                <c:pt idx="0">
                  <c:v> נגיעות 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529524959921711E-2"/>
                  <c:y val="-5.8594915029134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3A-49DC-9849-D3D35EB49DD4}"/>
                </c:ext>
              </c:extLst>
            </c:dLbl>
            <c:dLbl>
              <c:idx val="1"/>
              <c:layout>
                <c:manualLayout>
                  <c:x val="2.4597363433791885E-2"/>
                  <c:y val="-5.4409563955624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3A-49DC-9849-D3D35EB49DD4}"/>
                </c:ext>
              </c:extLst>
            </c:dLbl>
            <c:dLbl>
              <c:idx val="2"/>
              <c:layout>
                <c:manualLayout>
                  <c:x val="2.0497802861493278E-2"/>
                  <c:y val="-0.11300447898475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3A-49DC-9849-D3D35EB49DD4}"/>
                </c:ext>
              </c:extLst>
            </c:dLbl>
            <c:dLbl>
              <c:idx val="3"/>
              <c:layout>
                <c:manualLayout>
                  <c:x val="1.093216152612965E-2"/>
                  <c:y val="-5.6502239492379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3A-49DC-9849-D3D35EB49DD4}"/>
                </c:ext>
              </c:extLst>
            </c:dLbl>
            <c:dLbl>
              <c:idx val="4"/>
              <c:layout>
                <c:manualLayout>
                  <c:x val="2.0497802861493278E-2"/>
                  <c:y val="-3.9760835198341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3A-49DC-9849-D3D35EB49DD4}"/>
                </c:ext>
              </c:extLst>
            </c:dLbl>
            <c:dLbl>
              <c:idx val="5"/>
              <c:layout>
                <c:manualLayout>
                  <c:x val="2.0497802861493278E-2"/>
                  <c:y val="-8.37070214701926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3A-49DC-9849-D3D35EB49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Narkisim" panose="020E0502050101010101" pitchFamily="34" charset="-79"/>
                    <a:ea typeface="+mn-ea"/>
                    <a:cs typeface="Narkisim" panose="020E0502050101010101" pitchFamily="34" charset="-79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טבלאות!$H$6:$H$11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טבלאות!$J$6:$J$11</c:f>
              <c:numCache>
                <c:formatCode>0.00%</c:formatCode>
                <c:ptCount val="6"/>
                <c:pt idx="0">
                  <c:v>9.5600000000000004E-2</c:v>
                </c:pt>
                <c:pt idx="1">
                  <c:v>9.74E-2</c:v>
                </c:pt>
                <c:pt idx="2">
                  <c:v>9.8599999999999993E-2</c:v>
                </c:pt>
                <c:pt idx="3">
                  <c:v>0.14330000000000001</c:v>
                </c:pt>
                <c:pt idx="4">
                  <c:v>8.2699999999999996E-2</c:v>
                </c:pt>
                <c:pt idx="5">
                  <c:v>4.1300000000000003E-2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A3A-49DC-9849-D3D35EB49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751056"/>
        <c:axId val="341750664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טבלאות!$L$4:$L$5</c15:sqref>
                        </c15:formulaRef>
                      </c:ext>
                    </c:extLst>
                    <c:strCache>
                      <c:ptCount val="2"/>
                      <c:pt idx="0">
                        <c:v>נגב </c:v>
                      </c:pt>
                      <c:pt idx="1">
                        <c:v> נגיעות 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טבלאות!$H$6:$H$11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טבלאות!$L$6:$L$11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0.21429999999999999</c:v>
                      </c:pt>
                      <c:pt idx="1">
                        <c:v>0.14299999999999999</c:v>
                      </c:pt>
                      <c:pt idx="2">
                        <c:v>0.1651</c:v>
                      </c:pt>
                      <c:pt idx="3">
                        <c:v>0.2601</c:v>
                      </c:pt>
                      <c:pt idx="4">
                        <c:v>0.1867</c:v>
                      </c:pt>
                      <c:pt idx="5">
                        <c:v>6.7400000000000002E-2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9-9A3A-49DC-9849-D3D35EB49DD4}"/>
                  </c:ext>
                </c:extLst>
              </c15:ser>
            </c15:filteredLineSeries>
          </c:ext>
        </c:extLst>
      </c:lineChart>
      <c:catAx>
        <c:axId val="342613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Narkisim" panose="020E0502050101010101" pitchFamily="34" charset="-79"/>
                    <a:ea typeface="+mn-ea"/>
                    <a:cs typeface="Narkisim" panose="020E0502050101010101" pitchFamily="34" charset="-79"/>
                  </a:defRPr>
                </a:pPr>
                <a:r>
                  <a:rPr lang="he-IL" sz="1800" b="1">
                    <a:solidFill>
                      <a:sysClr val="windowText" lastClr="000000"/>
                    </a:solidFill>
                  </a:rPr>
                  <a:t>שנה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Narkisim" panose="020E0502050101010101" pitchFamily="34" charset="-79"/>
                  <a:ea typeface="+mn-ea"/>
                  <a:cs typeface="Narkisim" panose="020E0502050101010101" pitchFamily="34" charset="-79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endParaRPr lang="en-US"/>
          </a:p>
        </c:txPr>
        <c:crossAx val="342613736"/>
        <c:crosses val="autoZero"/>
        <c:auto val="1"/>
        <c:lblAlgn val="ctr"/>
        <c:lblOffset val="100"/>
        <c:noMultiLvlLbl val="0"/>
      </c:catAx>
      <c:valAx>
        <c:axId val="34261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Narkisim" panose="020E0502050101010101" pitchFamily="34" charset="-79"/>
                    <a:ea typeface="+mn-ea"/>
                    <a:cs typeface="Narkisim" panose="020E0502050101010101" pitchFamily="34" charset="-79"/>
                  </a:defRPr>
                </a:pPr>
                <a:r>
                  <a:rPr lang="he-IL" sz="1800" b="1">
                    <a:solidFill>
                      <a:sysClr val="windowText" lastClr="000000"/>
                    </a:solidFill>
                  </a:rPr>
                  <a:t>מספר עדרים שנבדקו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Narkisim" panose="020E0502050101010101" pitchFamily="34" charset="-79"/>
                  <a:ea typeface="+mn-ea"/>
                  <a:cs typeface="Narkisim" panose="020E0502050101010101" pitchFamily="34" charset="-79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endParaRPr lang="en-US"/>
          </a:p>
        </c:txPr>
        <c:crossAx val="342613344"/>
        <c:crosses val="autoZero"/>
        <c:crossBetween val="between"/>
      </c:valAx>
      <c:valAx>
        <c:axId val="341750664"/>
        <c:scaling>
          <c:orientation val="minMax"/>
          <c:max val="0.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Narkisim" panose="020E0502050101010101" pitchFamily="34" charset="-79"/>
                    <a:ea typeface="+mn-ea"/>
                    <a:cs typeface="Narkisim" panose="020E0502050101010101" pitchFamily="34" charset="-79"/>
                  </a:defRPr>
                </a:pPr>
                <a:r>
                  <a:rPr lang="he-IL" sz="1800" b="1">
                    <a:solidFill>
                      <a:sysClr val="windowText" lastClr="000000"/>
                    </a:solidFill>
                  </a:rPr>
                  <a:t>שיעור נגיעות 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Narkisim" panose="020E0502050101010101" pitchFamily="34" charset="-79"/>
                  <a:ea typeface="+mn-ea"/>
                  <a:cs typeface="Narkisim" panose="020E0502050101010101" pitchFamily="34" charset="-79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endParaRPr lang="en-US"/>
          </a:p>
        </c:txPr>
        <c:crossAx val="341751056"/>
        <c:crosses val="max"/>
        <c:crossBetween val="between"/>
        <c:majorUnit val="5.000000000000001E-2"/>
      </c:valAx>
      <c:catAx>
        <c:axId val="34175105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4175066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35921016854575"/>
          <c:y val="4.4292713567425146E-2"/>
          <c:w val="0.18727965534423985"/>
          <c:h val="0.12491509834092024"/>
        </c:manualLayout>
      </c:layout>
      <c:overlay val="0"/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Narkisim" panose="020E0502050101010101" pitchFamily="34" charset="-79"/>
              <a:ea typeface="+mn-ea"/>
              <a:cs typeface="Narkisim" panose="020E0502050101010101" pitchFamily="34" charset="-79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Narkisim" panose="020E0502050101010101" pitchFamily="34" charset="-79"/>
          <a:cs typeface="Narkisim" panose="020E0502050101010101" pitchFamily="34" charset="-79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87914490883472"/>
          <c:y val="2.8780098139906424E-2"/>
          <c:w val="0.79857261607657859"/>
          <c:h val="0.8527256647266917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טבלאות!$K$5</c:f>
              <c:strCache>
                <c:ptCount val="1"/>
                <c:pt idx="0">
                  <c:v>עדרים שנבדקו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Narkisim" panose="020E0502050101010101" pitchFamily="34" charset="-79"/>
                    <a:ea typeface="+mn-ea"/>
                    <a:cs typeface="Narkisim" panose="020E0502050101010101" pitchFamily="34" charset="-79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טבלאות!$H$6:$H$11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טבלאות!$K$6:$K$11</c:f>
              <c:numCache>
                <c:formatCode>General</c:formatCode>
                <c:ptCount val="6"/>
                <c:pt idx="0">
                  <c:v>420</c:v>
                </c:pt>
                <c:pt idx="1">
                  <c:v>944</c:v>
                </c:pt>
                <c:pt idx="2">
                  <c:v>1145</c:v>
                </c:pt>
                <c:pt idx="3">
                  <c:v>955</c:v>
                </c:pt>
                <c:pt idx="4">
                  <c:v>905</c:v>
                </c:pt>
                <c:pt idx="5">
                  <c:v>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D-4E72-BFE5-23EA2BC4D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751840"/>
        <c:axId val="3417522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טבלאות!$I$4:$I$5</c15:sqref>
                        </c15:formulaRef>
                      </c:ext>
                    </c:extLst>
                    <c:strCache>
                      <c:ptCount val="2"/>
                      <c:pt idx="0">
                        <c:v>ארצי</c:v>
                      </c:pt>
                      <c:pt idx="1">
                        <c:v>עדרים שנבדקו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טבלאות!$H$6:$H$11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טבלאות!$I$6:$I$11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1077</c:v>
                      </c:pt>
                      <c:pt idx="1">
                        <c:v>1704</c:v>
                      </c:pt>
                      <c:pt idx="2">
                        <c:v>2596</c:v>
                      </c:pt>
                      <c:pt idx="3">
                        <c:v>2177</c:v>
                      </c:pt>
                      <c:pt idx="4">
                        <c:v>2697</c:v>
                      </c:pt>
                      <c:pt idx="5">
                        <c:v>2395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1E6D-4E72-BFE5-23EA2BC4D27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טבלאות!$J$4:$J$5</c15:sqref>
                        </c15:formulaRef>
                      </c:ext>
                    </c:extLst>
                    <c:strCache>
                      <c:ptCount val="2"/>
                      <c:pt idx="0">
                        <c:v>ארצי</c:v>
                      </c:pt>
                      <c:pt idx="1">
                        <c:v> נגיעות 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טבלאות!$H$6:$H$11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טבלאות!$J$6:$J$11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9.5600000000000004E-2</c:v>
                      </c:pt>
                      <c:pt idx="1">
                        <c:v>9.74E-2</c:v>
                      </c:pt>
                      <c:pt idx="2">
                        <c:v>9.8599999999999993E-2</c:v>
                      </c:pt>
                      <c:pt idx="3">
                        <c:v>0.14330000000000001</c:v>
                      </c:pt>
                      <c:pt idx="4">
                        <c:v>8.2699999999999996E-2</c:v>
                      </c:pt>
                      <c:pt idx="5">
                        <c:v>4.1300000000000003E-2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1E6D-4E72-BFE5-23EA2BC4D275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טבלאות!$L$5</c:f>
              <c:strCache>
                <c:ptCount val="1"/>
                <c:pt idx="0">
                  <c:v> נגיעות 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429964387623029E-2"/>
                  <c:y val="-1.8834079830793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D-4E72-BFE5-23EA2BC4D275}"/>
                </c:ext>
              </c:extLst>
            </c:dLbl>
            <c:dLbl>
              <c:idx val="1"/>
              <c:layout>
                <c:manualLayout>
                  <c:x val="2.7330403815324374E-2"/>
                  <c:y val="-8.1614345933437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6D-4E72-BFE5-23EA2BC4D275}"/>
                </c:ext>
              </c:extLst>
            </c:dLbl>
            <c:dLbl>
              <c:idx val="2"/>
              <c:layout>
                <c:manualLayout>
                  <c:x val="3.2796484578389247E-2"/>
                  <c:y val="-3.5575484124831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6D-4E72-BFE5-23EA2BC4D275}"/>
                </c:ext>
              </c:extLst>
            </c:dLbl>
            <c:dLbl>
              <c:idx val="3"/>
              <c:layout>
                <c:manualLayout>
                  <c:x val="-1.3665201907662186E-3"/>
                  <c:y val="-4.3946186271850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6D-4E72-BFE5-23EA2BC4D275}"/>
                </c:ext>
              </c:extLst>
            </c:dLbl>
            <c:dLbl>
              <c:idx val="4"/>
              <c:layout>
                <c:manualLayout>
                  <c:x val="1.6398242289194523E-2"/>
                  <c:y val="-6.278026610264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6D-4E72-BFE5-23EA2BC4D275}"/>
                </c:ext>
              </c:extLst>
            </c:dLbl>
            <c:dLbl>
              <c:idx val="5"/>
              <c:layout>
                <c:manualLayout>
                  <c:x val="1.6398242289194523E-2"/>
                  <c:y val="-7.3243643786417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6D-4E72-BFE5-23EA2BC4D2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Narkisim" panose="020E0502050101010101" pitchFamily="34" charset="-79"/>
                    <a:ea typeface="+mn-ea"/>
                    <a:cs typeface="Narkisim" panose="020E0502050101010101" pitchFamily="34" charset="-79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טבלאות!$H$6:$H$11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טבלאות!$L$6:$L$11</c:f>
              <c:numCache>
                <c:formatCode>0.00%</c:formatCode>
                <c:ptCount val="6"/>
                <c:pt idx="0">
                  <c:v>0.21429999999999999</c:v>
                </c:pt>
                <c:pt idx="1">
                  <c:v>0.14299999999999999</c:v>
                </c:pt>
                <c:pt idx="2">
                  <c:v>0.1651</c:v>
                </c:pt>
                <c:pt idx="3">
                  <c:v>0.2601</c:v>
                </c:pt>
                <c:pt idx="4">
                  <c:v>0.1867</c:v>
                </c:pt>
                <c:pt idx="5">
                  <c:v>6.7400000000000002E-2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E6D-4E72-BFE5-23EA2BC4D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753016"/>
        <c:axId val="341752624"/>
      </c:lineChart>
      <c:catAx>
        <c:axId val="341751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Narkisim" panose="020E0502050101010101" pitchFamily="34" charset="-79"/>
                    <a:ea typeface="+mn-ea"/>
                    <a:cs typeface="Narkisim" panose="020E0502050101010101" pitchFamily="34" charset="-79"/>
                  </a:defRPr>
                </a:pPr>
                <a:r>
                  <a:rPr lang="he-IL" sz="1800" b="1">
                    <a:solidFill>
                      <a:sysClr val="windowText" lastClr="000000"/>
                    </a:solidFill>
                  </a:rPr>
                  <a:t>שנה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Narkisim" panose="020E0502050101010101" pitchFamily="34" charset="-79"/>
                  <a:ea typeface="+mn-ea"/>
                  <a:cs typeface="Narkisim" panose="020E0502050101010101" pitchFamily="34" charset="-79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endParaRPr lang="en-US"/>
          </a:p>
        </c:txPr>
        <c:crossAx val="341752232"/>
        <c:crosses val="autoZero"/>
        <c:auto val="1"/>
        <c:lblAlgn val="ctr"/>
        <c:lblOffset val="100"/>
        <c:noMultiLvlLbl val="0"/>
      </c:catAx>
      <c:valAx>
        <c:axId val="341752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Narkisim" panose="020E0502050101010101" pitchFamily="34" charset="-79"/>
                    <a:ea typeface="+mn-ea"/>
                    <a:cs typeface="Narkisim" panose="020E0502050101010101" pitchFamily="34" charset="-79"/>
                  </a:defRPr>
                </a:pPr>
                <a:r>
                  <a:rPr lang="he-IL" sz="1800" b="1">
                    <a:solidFill>
                      <a:sysClr val="windowText" lastClr="000000"/>
                    </a:solidFill>
                  </a:rPr>
                  <a:t>מספר עדרים שנבדקו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Narkisim" panose="020E0502050101010101" pitchFamily="34" charset="-79"/>
                  <a:ea typeface="+mn-ea"/>
                  <a:cs typeface="Narkisim" panose="020E0502050101010101" pitchFamily="34" charset="-79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endParaRPr lang="en-US"/>
          </a:p>
        </c:txPr>
        <c:crossAx val="341751840"/>
        <c:crosses val="autoZero"/>
        <c:crossBetween val="between"/>
      </c:valAx>
      <c:valAx>
        <c:axId val="3417526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Narkisim" panose="020E0502050101010101" pitchFamily="34" charset="-79"/>
                    <a:ea typeface="+mn-ea"/>
                    <a:cs typeface="Narkisim" panose="020E0502050101010101" pitchFamily="34" charset="-79"/>
                  </a:defRPr>
                </a:pPr>
                <a:r>
                  <a:rPr lang="he-IL" sz="1800" b="1">
                    <a:solidFill>
                      <a:sysClr val="windowText" lastClr="000000"/>
                    </a:solidFill>
                  </a:rPr>
                  <a:t>שיעור עדרים נגועים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Narkisim" panose="020E0502050101010101" pitchFamily="34" charset="-79"/>
                  <a:ea typeface="+mn-ea"/>
                  <a:cs typeface="Narkisim" panose="020E0502050101010101" pitchFamily="34" charset="-79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endParaRPr lang="en-US"/>
          </a:p>
        </c:txPr>
        <c:crossAx val="341753016"/>
        <c:crosses val="max"/>
        <c:crossBetween val="between"/>
      </c:valAx>
      <c:catAx>
        <c:axId val="341753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1752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6092779834552"/>
          <c:y val="2.3365958199877208E-2"/>
          <c:w val="0.14690630050811956"/>
          <c:h val="0.18769536444356416"/>
        </c:manualLayout>
      </c:layout>
      <c:overlay val="0"/>
      <c:spPr>
        <a:solidFill>
          <a:schemeClr val="bg1">
            <a:lumMod val="85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Narkisim" panose="020E0502050101010101" pitchFamily="34" charset="-79"/>
              <a:ea typeface="+mn-ea"/>
              <a:cs typeface="Narkisim" panose="020E0502050101010101" pitchFamily="34" charset="-79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Narkisim" panose="020E0502050101010101" pitchFamily="34" charset="-79"/>
          <a:cs typeface="Narkisim" panose="020E0502050101010101" pitchFamily="34" charset="-79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67901234567903E-2"/>
          <c:y val="2.8780098139906424E-2"/>
          <c:w val="0.80608790220666859"/>
          <c:h val="0.87698809387956944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טבלאות!$M$5</c:f>
              <c:strCache>
                <c:ptCount val="1"/>
                <c:pt idx="0">
                  <c:v>עדרים שנבדקו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Narkisim" panose="020E0502050101010101" pitchFamily="34" charset="-79"/>
                    <a:ea typeface="+mn-ea"/>
                    <a:cs typeface="Narkisim" panose="020E0502050101010101" pitchFamily="34" charset="-79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טבלאות!$H$5:$H$11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  <c:extLst/>
            </c:strRef>
          </c:cat>
          <c:val>
            <c:numRef>
              <c:f>טבלאות!$M$5:$M$11</c:f>
              <c:numCache>
                <c:formatCode>General</c:formatCode>
                <c:ptCount val="6"/>
                <c:pt idx="0">
                  <c:v>44</c:v>
                </c:pt>
                <c:pt idx="1">
                  <c:v>37</c:v>
                </c:pt>
                <c:pt idx="2">
                  <c:v>95</c:v>
                </c:pt>
                <c:pt idx="3">
                  <c:v>184</c:v>
                </c:pt>
                <c:pt idx="4">
                  <c:v>213</c:v>
                </c:pt>
                <c:pt idx="5">
                  <c:v>197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518-46B5-8622-A8272E92F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1753800"/>
        <c:axId val="3417541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טבלאות!$I$4</c15:sqref>
                        </c15:formulaRef>
                      </c:ext>
                    </c:extLst>
                    <c:strCache>
                      <c:ptCount val="1"/>
                      <c:pt idx="0">
                        <c:v>ארצי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טבלאות!$H$5:$H$11</c15:sqref>
                        </c15:formulaRef>
                      </c:ext>
                    </c:extLst>
                    <c:strCach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טבלאות!$I$5:$I$11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1077</c:v>
                      </c:pt>
                      <c:pt idx="1">
                        <c:v>1704</c:v>
                      </c:pt>
                      <c:pt idx="2">
                        <c:v>2596</c:v>
                      </c:pt>
                      <c:pt idx="3">
                        <c:v>2177</c:v>
                      </c:pt>
                      <c:pt idx="4">
                        <c:v>2697</c:v>
                      </c:pt>
                      <c:pt idx="5">
                        <c:v>2395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5518-46B5-8622-A8272E92F43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טבלאות!$J$4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טבלאות!$H$5:$H$11</c15:sqref>
                        </c15:formulaRef>
                      </c:ext>
                    </c:extLst>
                    <c:strCach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טבלאות!$J$5:$J$11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9.5600000000000004E-2</c:v>
                      </c:pt>
                      <c:pt idx="1">
                        <c:v>9.74E-2</c:v>
                      </c:pt>
                      <c:pt idx="2">
                        <c:v>9.8599999999999993E-2</c:v>
                      </c:pt>
                      <c:pt idx="3">
                        <c:v>0.14330000000000001</c:v>
                      </c:pt>
                      <c:pt idx="4">
                        <c:v>8.2699999999999996E-2</c:v>
                      </c:pt>
                      <c:pt idx="5">
                        <c:v>4.1300000000000003E-2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5518-46B5-8622-A8272E92F43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טבלאות!$K$4</c15:sqref>
                        </c15:formulaRef>
                      </c:ext>
                    </c:extLst>
                    <c:strCache>
                      <c:ptCount val="1"/>
                      <c:pt idx="0">
                        <c:v>נגב 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טבלאות!$H$5:$H$11</c15:sqref>
                        </c15:formulaRef>
                      </c:ext>
                    </c:extLst>
                    <c:strCach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טבלאות!$K$5:$K$11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420</c:v>
                      </c:pt>
                      <c:pt idx="1">
                        <c:v>944</c:v>
                      </c:pt>
                      <c:pt idx="2">
                        <c:v>1145</c:v>
                      </c:pt>
                      <c:pt idx="3">
                        <c:v>955</c:v>
                      </c:pt>
                      <c:pt idx="4">
                        <c:v>905</c:v>
                      </c:pt>
                      <c:pt idx="5">
                        <c:v>712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5518-46B5-8622-A8272E92F43E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טבלאות!$L$4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טבלאות!$H$5:$H$11</c15:sqref>
                        </c15:formulaRef>
                      </c:ext>
                    </c:extLst>
                    <c:strCache>
                      <c:ptCount val="6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טבלאות!$L$5:$L$11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0.21429999999999999</c:v>
                      </c:pt>
                      <c:pt idx="1">
                        <c:v>0.14299999999999999</c:v>
                      </c:pt>
                      <c:pt idx="2">
                        <c:v>0.1651</c:v>
                      </c:pt>
                      <c:pt idx="3">
                        <c:v>0.2601</c:v>
                      </c:pt>
                      <c:pt idx="4">
                        <c:v>0.1867</c:v>
                      </c:pt>
                      <c:pt idx="5">
                        <c:v>6.7400000000000002E-2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5518-46B5-8622-A8272E92F43E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5"/>
          <c:order val="5"/>
          <c:tx>
            <c:strRef>
              <c:f>טבלאות!$N$5</c:f>
              <c:strCache>
                <c:ptCount val="1"/>
                <c:pt idx="0">
                  <c:v> נגיעות  (%)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3665201907662187E-2"/>
                  <c:y val="-5.2316888418870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18-46B5-8622-A8272E92F43E}"/>
                </c:ext>
              </c:extLst>
            </c:dLbl>
            <c:dLbl>
              <c:idx val="1"/>
              <c:layout>
                <c:manualLayout>
                  <c:x val="1.2298681716895918E-2"/>
                  <c:y val="1.464872875728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18-46B5-8622-A8272E92F43E}"/>
                </c:ext>
              </c:extLst>
            </c:dLbl>
            <c:dLbl>
              <c:idx val="2"/>
              <c:layout>
                <c:manualLayout>
                  <c:x val="2.4597363433791937E-2"/>
                  <c:y val="-3.5575484124831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18-46B5-8622-A8272E92F43E}"/>
                </c:ext>
              </c:extLst>
            </c:dLbl>
            <c:dLbl>
              <c:idx val="3"/>
              <c:layout>
                <c:manualLayout>
                  <c:x val="2.5963883624558155E-2"/>
                  <c:y val="-4.6038861808605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18-46B5-8622-A8272E92F43E}"/>
                </c:ext>
              </c:extLst>
            </c:dLbl>
            <c:dLbl>
              <c:idx val="4"/>
              <c:layout>
                <c:manualLayout>
                  <c:x val="2.8696924006090592E-2"/>
                  <c:y val="-4.394618627185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18-46B5-8622-A8272E92F43E}"/>
                </c:ext>
              </c:extLst>
            </c:dLbl>
            <c:dLbl>
              <c:idx val="5"/>
              <c:layout>
                <c:manualLayout>
                  <c:x val="1.5031722098428405E-2"/>
                  <c:y val="-4.394618627185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18-46B5-8622-A8272E92F4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Narkisim" panose="020E0502050101010101" pitchFamily="34" charset="-79"/>
                    <a:ea typeface="+mn-ea"/>
                    <a:cs typeface="Narkisim" panose="020E0502050101010101" pitchFamily="34" charset="-79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טבלאות!$H$5:$H$11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  <c:extLst/>
            </c:strRef>
          </c:cat>
          <c:val>
            <c:numRef>
              <c:f>טבלאות!$N$5:$N$11</c:f>
              <c:numCache>
                <c:formatCode>0.00%</c:formatCode>
                <c:ptCount val="6"/>
                <c:pt idx="0">
                  <c:v>6.8181818181818205E-2</c:v>
                </c:pt>
                <c:pt idx="1">
                  <c:v>0.40540540540540498</c:v>
                </c:pt>
                <c:pt idx="2">
                  <c:v>0.13684210526315799</c:v>
                </c:pt>
                <c:pt idx="3">
                  <c:v>0.119565217391304</c:v>
                </c:pt>
                <c:pt idx="4">
                  <c:v>0.13145539906103301</c:v>
                </c:pt>
                <c:pt idx="5">
                  <c:v>0.13705583756345199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7-5518-46B5-8622-A8272E92F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613400"/>
        <c:axId val="341613008"/>
      </c:lineChart>
      <c:catAx>
        <c:axId val="341753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Narkisim" panose="020E0502050101010101" pitchFamily="34" charset="-79"/>
                    <a:ea typeface="+mn-ea"/>
                    <a:cs typeface="Narkisim" panose="020E0502050101010101" pitchFamily="34" charset="-79"/>
                  </a:defRPr>
                </a:pPr>
                <a:r>
                  <a:rPr lang="he-IL" sz="1800" b="1"/>
                  <a:t>שנה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Narkisim" panose="020E0502050101010101" pitchFamily="34" charset="-79"/>
                  <a:ea typeface="+mn-ea"/>
                  <a:cs typeface="Narkisim" panose="020E0502050101010101" pitchFamily="34" charset="-79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endParaRPr lang="en-US"/>
          </a:p>
        </c:txPr>
        <c:crossAx val="341754192"/>
        <c:crosses val="autoZero"/>
        <c:auto val="1"/>
        <c:lblAlgn val="ctr"/>
        <c:lblOffset val="100"/>
        <c:noMultiLvlLbl val="0"/>
      </c:catAx>
      <c:valAx>
        <c:axId val="34175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Narkisim" panose="020E0502050101010101" pitchFamily="34" charset="-79"/>
                    <a:ea typeface="+mn-ea"/>
                    <a:cs typeface="Narkisim" panose="020E0502050101010101" pitchFamily="34" charset="-79"/>
                  </a:defRPr>
                </a:pPr>
                <a:r>
                  <a:rPr lang="he-IL" sz="1800" b="1"/>
                  <a:t>משפר עדרים שנבדקו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Narkisim" panose="020E0502050101010101" pitchFamily="34" charset="-79"/>
                  <a:ea typeface="+mn-ea"/>
                  <a:cs typeface="Narkisim" panose="020E0502050101010101" pitchFamily="34" charset="-79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endParaRPr lang="en-US"/>
          </a:p>
        </c:txPr>
        <c:crossAx val="341753800"/>
        <c:crosses val="autoZero"/>
        <c:crossBetween val="between"/>
      </c:valAx>
      <c:valAx>
        <c:axId val="34161300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Narkisim" panose="020E0502050101010101" pitchFamily="34" charset="-79"/>
                    <a:ea typeface="+mn-ea"/>
                    <a:cs typeface="Narkisim" panose="020E0502050101010101" pitchFamily="34" charset="-79"/>
                  </a:defRPr>
                </a:pPr>
                <a:r>
                  <a:rPr lang="he-IL" sz="1800" b="0" i="0" baseline="0">
                    <a:effectLst/>
                  </a:rPr>
                  <a:t>שיעור עדרים נגועים</a:t>
                </a:r>
                <a:endParaRPr lang="he-IL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 b="0" i="0" u="none" strike="noStrike" kern="1200" baseline="0">
                  <a:solidFill>
                    <a:sysClr val="windowText" lastClr="000000"/>
                  </a:solidFill>
                  <a:latin typeface="Narkisim" panose="020E0502050101010101" pitchFamily="34" charset="-79"/>
                  <a:ea typeface="+mn-ea"/>
                  <a:cs typeface="Narkisim" panose="020E0502050101010101" pitchFamily="34" charset="-79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Narkisim" panose="020E0502050101010101" pitchFamily="34" charset="-79"/>
                <a:ea typeface="+mn-ea"/>
                <a:cs typeface="Narkisim" panose="020E0502050101010101" pitchFamily="34" charset="-79"/>
              </a:defRPr>
            </a:pPr>
            <a:endParaRPr lang="en-US"/>
          </a:p>
        </c:txPr>
        <c:crossAx val="341613400"/>
        <c:crosses val="max"/>
        <c:crossBetween val="between"/>
      </c:valAx>
      <c:catAx>
        <c:axId val="341613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16130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15164771070283"/>
          <c:y val="4.7603180037277947E-2"/>
          <c:w val="0.15674793588201186"/>
          <c:h val="0.22562535661303207"/>
        </c:manualLayout>
      </c:layout>
      <c:overlay val="0"/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Narkisim" panose="020E0502050101010101" pitchFamily="34" charset="-79"/>
              <a:ea typeface="+mn-ea"/>
              <a:cs typeface="Narkisim" panose="020E0502050101010101" pitchFamily="34" charset="-79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Narkisim" panose="020E0502050101010101" pitchFamily="34" charset="-79"/>
          <a:cs typeface="Narkisim" panose="020E0502050101010101" pitchFamily="34" charset="-79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F59B87-394D-476B-BE18-A6C9FABF19FC}" type="datetimeFigureOut">
              <a:rPr lang="he-IL"/>
              <a:pPr>
                <a:defRPr/>
              </a:pPr>
              <a:t>ה'/כסלו/תש"פ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D1085D-654E-4A47-91D8-B24CEC90EA9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5711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שיקולים כלכליים הנוגעים למגדלים לא נמצאים במנדט ומערך השיקולים של החלטות השו"ט. השירותים</a:t>
            </a:r>
            <a:r>
              <a:rPr lang="he-IL" baseline="0" dirty="0"/>
              <a:t> הווטרינריים כחלק מהממשלה צריכים לפעול בהתאם למדיניות הממשלה.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1085D-654E-4A47-91D8-B24CEC90EA91}" type="slidenum">
              <a:rPr lang="he-IL" smtClean="0"/>
              <a:pPr>
                <a:defRPr/>
              </a:pPr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511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D325-6936-404B-B4D5-7941C9E829A9}" type="datetime8">
              <a:rPr lang="he-IL" smtClean="0"/>
              <a:t>03 דצמבר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8F88-1291-4332-86FE-70EEB697426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981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90127-F7D7-45AF-A348-3A9C753453D6}" type="datetime8">
              <a:rPr lang="he-IL" smtClean="0"/>
              <a:t>03 דצמבר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460E1-3560-4CDE-9845-B755C2B89AC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958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C8C7-062D-4B27-8A12-E41FF1ECD449}" type="datetime8">
              <a:rPr lang="he-IL" smtClean="0"/>
              <a:t>03 דצמבר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D004-6A7B-46AA-AAE5-5559C76DE7D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131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is.moag.gov.il/NR/rdonlyres/55CDFDE5-5D45-4651-8281-02824272E423/0/logo_ve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34937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624736" cy="1143000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44F12-9A44-40CC-8363-410251E5468B}" type="datetime8">
              <a:rPr lang="he-IL" smtClean="0"/>
              <a:t>03 דצמבר 19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0D45-2DB4-4A0D-9BD7-AA0EA9B6899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341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76C1-0EB4-4910-8570-09D5B1F12D61}" type="datetime8">
              <a:rPr lang="he-IL" smtClean="0"/>
              <a:t>03 דצמבר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A17B3-560B-4024-ABAF-19A0060ABF6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190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534FD-2411-4011-AD53-A4A0F51E2EB2}" type="datetime8">
              <a:rPr lang="he-IL" smtClean="0"/>
              <a:t>03 דצמבר 19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6B6E4-EBD5-4BDC-9A85-1D23777F86D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637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47D57-EABD-45C6-AFBF-9907FD6A3DCC}" type="datetime8">
              <a:rPr lang="he-IL" smtClean="0"/>
              <a:t>03 דצמבר 19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3C24-4BB2-4008-B89B-C940E11495D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213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A342E-CB30-4936-81C7-D69A68D27158}" type="datetime8">
              <a:rPr lang="he-IL" smtClean="0"/>
              <a:t>03 דצמבר 19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B1F9B-9FBC-4659-8A53-EAD4A8F88D6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173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32E2-0966-4AE5-ACBF-C2683E9D2890}" type="datetime8">
              <a:rPr lang="he-IL" smtClean="0"/>
              <a:t>03 דצמבר 19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F89DB-FA8B-4D57-AB66-C4F8E439B61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5963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BC3E-BD1B-4E84-9CC4-320EA01EA1D2}" type="datetime8">
              <a:rPr lang="he-IL" smtClean="0"/>
              <a:t>03 דצמבר 19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8C61-8129-4DF0-9D38-59B22D0B33E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941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68E3D-4B7F-4E4E-AA7B-AC9E64BD2E42}" type="datetime8">
              <a:rPr lang="he-IL" smtClean="0"/>
              <a:t>03 דצמבר 19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39B73-814E-477D-BAF5-432BE68423F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98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6654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defRPr>
            </a:lvl1pPr>
          </a:lstStyle>
          <a:p>
            <a:pPr>
              <a:defRPr/>
            </a:pPr>
            <a:fld id="{5BF6428E-C8F4-4F5B-A3F8-B7CE33E711C5}" type="datetime8">
              <a:rPr lang="he-IL" smtClean="0"/>
              <a:t>03 דצמבר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defRPr>
            </a:lvl1pPr>
          </a:lstStyle>
          <a:p>
            <a:pPr>
              <a:defRPr/>
            </a:pPr>
            <a:fld id="{71802BBC-BA89-4302-AF4D-C266B9BB502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pic>
        <p:nvPicPr>
          <p:cNvPr id="1031" name="Picture 2" descr="http://www.ppis.moag.gov.il/NR/rdonlyres/55CDFDE5-5D45-4651-8281-02824272E423/0/logo_ve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45097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מחבר ישר 7"/>
          <p:cNvCxnSpPr/>
          <p:nvPr/>
        </p:nvCxnSpPr>
        <p:spPr>
          <a:xfrm>
            <a:off x="468313" y="1484313"/>
            <a:ext cx="8207375" cy="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 descr="תיאור: תיאור: תיאור: תיאור: תיאור: תיאור: תיאור: cid:image001.png@01CD2205.F8623920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983" y="188640"/>
            <a:ext cx="1218431" cy="1083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Narkisim" panose="020E0502050101010101" pitchFamily="34" charset="-79"/>
          <a:ea typeface="+mj-ea"/>
          <a:cs typeface="Narkisim" panose="020E0502050101010101" pitchFamily="34" charset="-79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Narkisim" pitchFamily="34" charset="-79"/>
          <a:cs typeface="Narkisim" pitchFamily="34" charset="-79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Narkisim" pitchFamily="34" charset="-79"/>
          <a:cs typeface="Narkisim" pitchFamily="34" charset="-79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Narkisim" pitchFamily="34" charset="-79"/>
          <a:cs typeface="Narkisim" pitchFamily="34" charset="-79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Narkisim" pitchFamily="34" charset="-79"/>
          <a:cs typeface="Narkisim" pitchFamily="34" charset="-79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Narkisim" pitchFamily="34" charset="-79"/>
          <a:cs typeface="Narkisim" pitchFamily="34" charset="-79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Narkisim" pitchFamily="34" charset="-79"/>
          <a:cs typeface="Narkisim" pitchFamily="34" charset="-79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Narkisim" pitchFamily="34" charset="-79"/>
          <a:cs typeface="Narkisim" pitchFamily="34" charset="-79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Narkisim" pitchFamily="34" charset="-79"/>
          <a:cs typeface="Narkisim" pitchFamily="34" charset="-79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4F6228"/>
          </a:solidFill>
          <a:latin typeface="Narkisim" panose="020E0502050101010101" pitchFamily="34" charset="-79"/>
          <a:ea typeface="+mn-ea"/>
          <a:cs typeface="Narkisim" panose="020E0502050101010101" pitchFamily="34" charset="-79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4F6228"/>
          </a:solidFill>
          <a:latin typeface="Narkisim" panose="020E0502050101010101" pitchFamily="34" charset="-79"/>
          <a:ea typeface="+mn-ea"/>
          <a:cs typeface="Narkisim" panose="020E0502050101010101" pitchFamily="34" charset="-79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F6228"/>
          </a:solidFill>
          <a:latin typeface="Narkisim" panose="020E0502050101010101" pitchFamily="34" charset="-79"/>
          <a:ea typeface="+mn-ea"/>
          <a:cs typeface="Narkisim" panose="020E0502050101010101" pitchFamily="34" charset="-79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F6228"/>
          </a:solidFill>
          <a:latin typeface="Narkisim" panose="020E0502050101010101" pitchFamily="34" charset="-79"/>
          <a:ea typeface="+mn-ea"/>
          <a:cs typeface="Narkisim" panose="020E0502050101010101" pitchFamily="34" charset="-79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F6228"/>
          </a:solidFill>
          <a:latin typeface="Narkisim" panose="020E0502050101010101" pitchFamily="34" charset="-79"/>
          <a:ea typeface="+mn-ea"/>
          <a:cs typeface="Narkisim" panose="020E0502050101010101" pitchFamily="34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chapitre_avian_influenza_viruses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45840" y="4468186"/>
            <a:ext cx="6400800" cy="1925996"/>
          </a:xfrm>
        </p:spPr>
        <p:txBody>
          <a:bodyPr rtlCol="1">
            <a:normAutofit/>
          </a:bodyPr>
          <a:lstStyle/>
          <a:p>
            <a:endParaRPr lang="he-IL" b="1" dirty="0"/>
          </a:p>
          <a:p>
            <a:r>
              <a:rPr lang="he-IL" b="1" dirty="0"/>
              <a:t>ד"ר תמיר גשן.</a:t>
            </a:r>
          </a:p>
          <a:p>
            <a:r>
              <a:rPr lang="he-IL" b="1" dirty="0"/>
              <a:t> מנהל השירותים הווטרינריים (בפועל).</a:t>
            </a:r>
          </a:p>
        </p:txBody>
      </p:sp>
      <p:pic>
        <p:nvPicPr>
          <p:cNvPr id="3075" name="Picture 2" descr="http://www.ppis.moag.gov.il/NR/rdonlyres/55CDFDE5-5D45-4651-8281-02824272E423/0/logo_v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53" y="2296754"/>
            <a:ext cx="18478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4" descr="תיאור: תיאור: תיאור: תיאור: תיאור: תיאור: תיאור: cid:image001.png@01CD2205.F86239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99135"/>
            <a:ext cx="1800200" cy="1522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760040" y="656508"/>
            <a:ext cx="7772400" cy="37806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e-IL" sz="4800" dirty="0"/>
              <a:t>פיקוח שירותים ווטרינריים על הצאן</a:t>
            </a:r>
            <a:br>
              <a:rPr lang="he-IL" sz="4800" dirty="0"/>
            </a:br>
            <a:br>
              <a:rPr lang="he-IL" sz="4800" dirty="0"/>
            </a:br>
            <a:r>
              <a:rPr lang="he-IL" sz="4000" dirty="0">
                <a:solidFill>
                  <a:schemeClr val="accent3">
                    <a:lumMod val="50000"/>
                  </a:schemeClr>
                </a:solidFill>
              </a:rPr>
              <a:t>כנס מעלי גירה</a:t>
            </a:r>
            <a:br>
              <a:rPr lang="he-IL" sz="4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he-IL" sz="4000" dirty="0">
                <a:solidFill>
                  <a:schemeClr val="accent3">
                    <a:lumMod val="50000"/>
                  </a:schemeClr>
                </a:solidFill>
              </a:rPr>
              <a:t>ירושלים 2019</a:t>
            </a:r>
            <a:endParaRPr lang="he-IL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הובלה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הובלת צאן בישראל מצריכה רישיון טרם ההובלה = היתר הובלה.</a:t>
            </a:r>
          </a:p>
          <a:p>
            <a:r>
              <a:rPr lang="he-IL" dirty="0"/>
              <a:t>מטרות הובלה:</a:t>
            </a:r>
          </a:p>
          <a:p>
            <a:pPr lvl="1"/>
            <a:r>
              <a:rPr lang="he-IL" dirty="0"/>
              <a:t>בין משקים למטרת גידול.</a:t>
            </a:r>
          </a:p>
          <a:p>
            <a:pPr lvl="1"/>
            <a:r>
              <a:rPr lang="he-IL" dirty="0"/>
              <a:t>בין משקים למטרת פיטום (כולל הסגר </a:t>
            </a:r>
            <a:r>
              <a:rPr lang="he-IL" dirty="0">
                <a:sym typeface="Symbol"/>
              </a:rPr>
              <a:t> משק פיטום).</a:t>
            </a:r>
          </a:p>
          <a:p>
            <a:pPr lvl="1"/>
            <a:r>
              <a:rPr lang="he-IL" dirty="0">
                <a:sym typeface="Symbol"/>
              </a:rPr>
              <a:t>ממשק למעבר גבול.</a:t>
            </a:r>
          </a:p>
          <a:p>
            <a:pPr lvl="1"/>
            <a:r>
              <a:rPr lang="he-IL" dirty="0">
                <a:sym typeface="Symbol"/>
              </a:rPr>
              <a:t>ממשק לבית מטבחיים.</a:t>
            </a:r>
          </a:p>
          <a:p>
            <a:r>
              <a:rPr lang="he-IL" dirty="0">
                <a:sym typeface="Symbol"/>
              </a:rPr>
              <a:t>רכב מאושר בהתאם לחקיקה הרלוונטית.</a:t>
            </a:r>
          </a:p>
          <a:p>
            <a:pPr marL="0" indent="0">
              <a:buNone/>
            </a:pPr>
            <a:endParaRPr lang="he-IL" dirty="0">
              <a:sym typeface="Symbol"/>
            </a:endParaRPr>
          </a:p>
          <a:p>
            <a:pPr lv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45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תנאים להעברה - כללי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הצאן המיועד להובלה אינו מאזור ו/או מעדר תחת הסגר. אין הגבלות שו"ט לעניין קניה/מכירה של ראשי הצאן עקב מחלות בעלי חיים. </a:t>
            </a:r>
            <a:endParaRPr lang="en-US" dirty="0"/>
          </a:p>
          <a:p>
            <a:r>
              <a:rPr lang="he-IL" dirty="0"/>
              <a:t>הצאן מסומן בתווית אוזן ממשלתית.</a:t>
            </a:r>
            <a:endParaRPr lang="en-US" dirty="0"/>
          </a:p>
          <a:p>
            <a:r>
              <a:rPr lang="he-IL" dirty="0"/>
              <a:t>חיסוני חובה.</a:t>
            </a:r>
            <a:endParaRPr lang="en-US" dirty="0"/>
          </a:p>
          <a:p>
            <a:r>
              <a:rPr lang="he-IL" dirty="0"/>
              <a:t>איסור על הובלת  צאן לצרכי רבייה ממשק אחד למשנהו והחזרתם למשק המוצא. </a:t>
            </a:r>
          </a:p>
          <a:p>
            <a:r>
              <a:rPr lang="he-IL" dirty="0"/>
              <a:t>איסור על שימוש בצאן המיועד לפיטום לצרכי רבייה.</a:t>
            </a:r>
            <a:endParaRPr lang="en-US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9743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תנאים להעברה לגידול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חיסון הנקבות כנגד ברוצלוזיס בהתאם לגיל.</a:t>
            </a:r>
          </a:p>
          <a:p>
            <a:r>
              <a:rPr lang="he-IL" dirty="0"/>
              <a:t>חיסון כנגד פה וטלפיים בהתאם לגיל ועדר המקור.</a:t>
            </a:r>
          </a:p>
          <a:p>
            <a:r>
              <a:rPr lang="he-IL" dirty="0"/>
              <a:t>בדיקת ברוצלוזיס –</a:t>
            </a:r>
          </a:p>
          <a:p>
            <a:pPr lvl="1"/>
            <a:r>
              <a:rPr lang="he-IL" dirty="0"/>
              <a:t>זכרים – בדיקה סרולוגית החל מגיל חודשיים.</a:t>
            </a:r>
          </a:p>
          <a:p>
            <a:pPr lvl="1"/>
            <a:r>
              <a:rPr lang="he-IL" dirty="0"/>
              <a:t>נקבות – בדיקה סרולוגית החל מגיל שנה וחצי.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he-IL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122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חיסוני חובה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u="sng" dirty="0"/>
              <a:t>פה וטלפיים</a:t>
            </a:r>
            <a:r>
              <a:rPr lang="he-IL" dirty="0"/>
              <a:t>:</a:t>
            </a:r>
          </a:p>
          <a:p>
            <a:pPr lvl="1"/>
            <a:r>
              <a:rPr lang="he-IL" dirty="0"/>
              <a:t>חיסון ראשון בגיל חודשיים בצאצאים בעדר מחוסן/בגיל יום בצאצאים בעדר לא מחוסן.</a:t>
            </a:r>
          </a:p>
          <a:p>
            <a:pPr lvl="1"/>
            <a:r>
              <a:rPr lang="he-IL" dirty="0"/>
              <a:t>חיסון דחף שנתי.</a:t>
            </a:r>
          </a:p>
          <a:p>
            <a:pPr lvl="1"/>
            <a:r>
              <a:rPr lang="he-IL" dirty="0"/>
              <a:t>בעת התפרצות – חיסון על פי החלטת והוראת השירותים הווטרינריים.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5728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חיסוני חובה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u="sng" dirty="0"/>
              <a:t>ברוצלוזיס</a:t>
            </a:r>
            <a:r>
              <a:rPr lang="he-IL" dirty="0"/>
              <a:t>:</a:t>
            </a:r>
          </a:p>
          <a:p>
            <a:pPr lvl="1"/>
            <a:r>
              <a:rPr lang="he-IL" dirty="0"/>
              <a:t>חיסון שניתן פעם אחת בחיים בתרכיב חי.</a:t>
            </a:r>
          </a:p>
          <a:p>
            <a:pPr lvl="1"/>
            <a:r>
              <a:rPr lang="he-IL" dirty="0"/>
              <a:t> החיסון ניתן נקבות בלבד, בגיל שלושה עד שישה חודשים.</a:t>
            </a:r>
          </a:p>
          <a:p>
            <a:pPr lvl="1"/>
            <a:r>
              <a:rPr lang="he-IL" dirty="0"/>
              <a:t>איסור טיפול אנטיביוטי שבועיים לפני ואחרי ביצוע החיסון.</a:t>
            </a:r>
          </a:p>
          <a:p>
            <a:pPr lvl="1"/>
            <a:r>
              <a:rPr lang="he-IL" dirty="0"/>
              <a:t>אסור לעבר את בע"ח חודשיים לאחר החיסון.</a:t>
            </a:r>
            <a:endParaRPr lang="he-IL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6228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מחלות רשומות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u="sng" dirty="0"/>
              <a:t>מחלות משותפות למספר מיני בעלי חיים</a:t>
            </a:r>
            <a:r>
              <a:rPr lang="he-IL" dirty="0"/>
              <a:t>:</a:t>
            </a:r>
          </a:p>
          <a:p>
            <a:pPr lvl="1"/>
            <a:r>
              <a:rPr lang="he-IL" dirty="0"/>
              <a:t>ברוצלוזיס.</a:t>
            </a:r>
          </a:p>
          <a:p>
            <a:pPr lvl="1"/>
            <a:r>
              <a:rPr lang="he-IL" dirty="0"/>
              <a:t>מחלת הפה והטלפיים.</a:t>
            </a:r>
          </a:p>
          <a:p>
            <a:pPr lvl="1"/>
            <a:r>
              <a:rPr lang="he-IL" dirty="0"/>
              <a:t>אבעבועות (כבשים ועיזים).</a:t>
            </a:r>
          </a:p>
          <a:p>
            <a:pPr lvl="1"/>
            <a:r>
              <a:rPr lang="he-IL" dirty="0"/>
              <a:t>כלבת.</a:t>
            </a:r>
          </a:p>
          <a:p>
            <a:pPr lvl="1"/>
            <a:r>
              <a:rPr lang="he-IL" dirty="0"/>
              <a:t>גמרת (אנתרקס).</a:t>
            </a:r>
          </a:p>
          <a:p>
            <a:pPr lvl="1"/>
            <a:r>
              <a:rPr lang="he-IL" dirty="0"/>
              <a:t>שחפת.</a:t>
            </a:r>
          </a:p>
          <a:p>
            <a:pPr lvl="1"/>
            <a:r>
              <a:rPr lang="he-IL" dirty="0"/>
              <a:t>מחלת הלשון הכחולה (כחול הלשון).</a:t>
            </a:r>
          </a:p>
          <a:p>
            <a:pPr lv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771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מחלות רשומות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u="sng" dirty="0"/>
              <a:t>המשך</a:t>
            </a:r>
            <a:r>
              <a:rPr lang="he-IL" dirty="0"/>
              <a:t>:</a:t>
            </a:r>
          </a:p>
          <a:p>
            <a:pPr lvl="1"/>
            <a:r>
              <a:rPr lang="he-IL" dirty="0" err="1"/>
              <a:t>לפטוספירוזיס</a:t>
            </a:r>
            <a:r>
              <a:rPr lang="he-IL" dirty="0"/>
              <a:t>.</a:t>
            </a:r>
          </a:p>
          <a:p>
            <a:pPr lvl="1"/>
            <a:r>
              <a:rPr lang="he-IL" dirty="0"/>
              <a:t>קדחת קיו.</a:t>
            </a:r>
          </a:p>
          <a:p>
            <a:pPr lvl="1"/>
            <a:r>
              <a:rPr lang="he-IL" dirty="0" err="1"/>
              <a:t>ליסטריוזיס</a:t>
            </a:r>
            <a:r>
              <a:rPr lang="he-IL" dirty="0"/>
              <a:t>. </a:t>
            </a:r>
          </a:p>
          <a:p>
            <a:pPr lvl="1"/>
            <a:r>
              <a:rPr lang="he-IL" dirty="0" err="1"/>
              <a:t>אכינוקוקוזיס</a:t>
            </a:r>
            <a:r>
              <a:rPr lang="he-IL" dirty="0"/>
              <a:t>. </a:t>
            </a:r>
          </a:p>
          <a:p>
            <a:pPr lvl="1"/>
            <a:r>
              <a:rPr lang="he-IL" dirty="0" err="1"/>
              <a:t>פירופלזמוזיס</a:t>
            </a:r>
            <a:r>
              <a:rPr lang="he-IL" dirty="0"/>
              <a:t> (</a:t>
            </a:r>
            <a:r>
              <a:rPr lang="he-IL" dirty="0" err="1"/>
              <a:t>בבזיוזיס</a:t>
            </a:r>
            <a:r>
              <a:rPr lang="he-IL" dirty="0"/>
              <a:t>).</a:t>
            </a:r>
          </a:p>
          <a:p>
            <a:pPr lvl="1"/>
            <a:r>
              <a:rPr lang="he-IL" dirty="0" err="1"/>
              <a:t>סלמונלוזיס</a:t>
            </a:r>
            <a:r>
              <a:rPr lang="he-IL" dirty="0"/>
              <a:t> (ס. </a:t>
            </a:r>
            <a:r>
              <a:rPr lang="he-IL" dirty="0" err="1"/>
              <a:t>דאבלין</a:t>
            </a:r>
            <a:r>
              <a:rPr lang="he-IL" dirty="0"/>
              <a:t> </a:t>
            </a:r>
            <a:r>
              <a:rPr lang="he-IL" dirty="0" err="1"/>
              <a:t>וס</a:t>
            </a:r>
            <a:r>
              <a:rPr lang="he-IL" dirty="0"/>
              <a:t>. </a:t>
            </a:r>
            <a:r>
              <a:rPr lang="he-IL" dirty="0" err="1"/>
              <a:t>טיפימוריום</a:t>
            </a:r>
            <a:r>
              <a:rPr lang="he-IL" dirty="0"/>
              <a:t>).</a:t>
            </a:r>
          </a:p>
          <a:p>
            <a:pPr lvl="1"/>
            <a:r>
              <a:rPr lang="he-IL" dirty="0"/>
              <a:t>בת שחפת.</a:t>
            </a:r>
          </a:p>
          <a:p>
            <a:pPr lvl="1"/>
            <a:endParaRPr lang="he-IL" dirty="0"/>
          </a:p>
          <a:p>
            <a:pPr marL="457200" lvl="1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09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מחלות רשומות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u="sng" dirty="0"/>
              <a:t>המשך</a:t>
            </a:r>
            <a:r>
              <a:rPr lang="he-IL" dirty="0"/>
              <a:t>:</a:t>
            </a:r>
          </a:p>
          <a:p>
            <a:pPr lvl="1"/>
            <a:r>
              <a:rPr lang="he-IL" b="1" dirty="0"/>
              <a:t>קדחת השקע האפריקני</a:t>
            </a:r>
            <a:r>
              <a:rPr lang="he-IL" dirty="0"/>
              <a:t>.</a:t>
            </a:r>
          </a:p>
          <a:p>
            <a:pPr lvl="1"/>
            <a:r>
              <a:rPr lang="he-IL" dirty="0"/>
              <a:t>מחלת </a:t>
            </a:r>
            <a:r>
              <a:rPr lang="he-IL" dirty="0" err="1"/>
              <a:t>אוז׳סקי</a:t>
            </a:r>
            <a:r>
              <a:rPr lang="he-IL" dirty="0"/>
              <a:t>.</a:t>
            </a:r>
          </a:p>
          <a:p>
            <a:pPr lvl="1"/>
            <a:r>
              <a:rPr lang="he-IL" dirty="0" err="1"/>
              <a:t>קמפילובקטריוזיס</a:t>
            </a:r>
            <a:r>
              <a:rPr lang="he-IL" dirty="0"/>
              <a:t> של מערכת המין (בבקר ובצאן).</a:t>
            </a:r>
          </a:p>
          <a:p>
            <a:pPr lvl="1"/>
            <a:r>
              <a:rPr lang="he-IL" dirty="0"/>
              <a:t>רימת הבורג של העולם החדש ושל העולם הישן.</a:t>
            </a:r>
          </a:p>
          <a:p>
            <a:pPr lvl="1"/>
            <a:r>
              <a:rPr lang="he-IL" dirty="0"/>
              <a:t>תסמונת לב מימית (בבקר ובצאן).</a:t>
            </a:r>
          </a:p>
          <a:p>
            <a:pPr lvl="1"/>
            <a:endParaRPr lang="he-IL" dirty="0"/>
          </a:p>
          <a:p>
            <a:pPr marL="457200" lvl="1" indent="0"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3012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מחלות רשומות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14850" y="1632583"/>
            <a:ext cx="4038600" cy="4525963"/>
          </a:xfrm>
        </p:spPr>
        <p:txBody>
          <a:bodyPr/>
          <a:lstStyle/>
          <a:p>
            <a:r>
              <a:rPr lang="he-IL" sz="3200" u="sng" dirty="0"/>
              <a:t>מחלות ייחודיות לצאן</a:t>
            </a:r>
            <a:r>
              <a:rPr lang="he-IL" sz="3200" dirty="0"/>
              <a:t>:</a:t>
            </a:r>
          </a:p>
          <a:p>
            <a:pPr lvl="1"/>
            <a:r>
              <a:rPr lang="he-IL" sz="2800" dirty="0"/>
              <a:t>אגלקטיה מדבקת.</a:t>
            </a:r>
            <a:endParaRPr lang="en-US" sz="2800" dirty="0"/>
          </a:p>
          <a:p>
            <a:pPr lvl="1"/>
            <a:r>
              <a:rPr lang="he-IL" sz="2800" dirty="0" err="1"/>
              <a:t>אדנומטוזיס</a:t>
            </a:r>
            <a:r>
              <a:rPr lang="he-IL" sz="2800" dirty="0"/>
              <a:t> (רב-</a:t>
            </a:r>
            <a:r>
              <a:rPr lang="he-IL" sz="2800" dirty="0" err="1"/>
              <a:t>אדמונות</a:t>
            </a:r>
            <a:r>
              <a:rPr lang="he-IL" sz="2800" dirty="0"/>
              <a:t>) של הריאה.	</a:t>
            </a:r>
          </a:p>
          <a:p>
            <a:pPr lvl="1"/>
            <a:r>
              <a:rPr lang="he-IL" sz="2800" dirty="0"/>
              <a:t>דבר הצאן.	</a:t>
            </a:r>
          </a:p>
          <a:p>
            <a:pPr lvl="1"/>
            <a:r>
              <a:rPr lang="he-IL" sz="2800" dirty="0"/>
              <a:t>דלקת מוח ומפרקים בעזים.</a:t>
            </a:r>
          </a:p>
          <a:p>
            <a:pPr lvl="1"/>
            <a:r>
              <a:rPr lang="he-IL" sz="2800" dirty="0"/>
              <a:t>דלקת מידבקת של קרום החזה והריאות בעזים.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>
          <a:xfrm>
            <a:off x="494546" y="1711349"/>
            <a:ext cx="4365486" cy="4525963"/>
          </a:xfrm>
        </p:spPr>
        <p:txBody>
          <a:bodyPr/>
          <a:lstStyle/>
          <a:p>
            <a:endParaRPr lang="he-IL" dirty="0"/>
          </a:p>
          <a:p>
            <a:pPr lvl="1"/>
            <a:r>
              <a:rPr lang="he-IL" sz="2800" dirty="0"/>
              <a:t>הפלה </a:t>
            </a:r>
            <a:r>
              <a:rPr lang="he-IL" sz="2800" dirty="0" err="1"/>
              <a:t>אנזואוטית</a:t>
            </a:r>
            <a:r>
              <a:rPr lang="he-IL" sz="2800" dirty="0"/>
              <a:t> בצאן (</a:t>
            </a:r>
            <a:r>
              <a:rPr lang="he-IL" sz="2800" dirty="0" err="1"/>
              <a:t>כלמידיוזיס</a:t>
            </a:r>
            <a:r>
              <a:rPr lang="he-IL" sz="2800" dirty="0"/>
              <a:t>).	</a:t>
            </a:r>
          </a:p>
          <a:p>
            <a:pPr lvl="1"/>
            <a:r>
              <a:rPr lang="he-IL" sz="2800" dirty="0"/>
              <a:t>מאדי-</a:t>
            </a:r>
            <a:r>
              <a:rPr lang="he-IL" sz="2800" dirty="0" err="1"/>
              <a:t>ויסנה</a:t>
            </a:r>
            <a:r>
              <a:rPr lang="he-IL" sz="2800" dirty="0"/>
              <a:t>	</a:t>
            </a:r>
            <a:endParaRPr lang="en-US" sz="2800" dirty="0"/>
          </a:p>
          <a:p>
            <a:pPr lvl="1"/>
            <a:r>
              <a:rPr lang="he-IL" sz="2800" dirty="0"/>
              <a:t>מחלת ניירובי בכבשים.	</a:t>
            </a:r>
            <a:endParaRPr lang="en-US" sz="2800" dirty="0"/>
          </a:p>
          <a:p>
            <a:pPr lvl="1"/>
            <a:r>
              <a:rPr lang="he-IL" sz="2800" dirty="0" err="1"/>
              <a:t>סקרייפי</a:t>
            </a:r>
            <a:r>
              <a:rPr lang="he-IL" sz="2800" dirty="0"/>
              <a:t> (גרדת כבשים).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104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ניטור ברוצלוזיס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06B6E4-EBD5-4BDC-9A85-1D23777F86DB}" type="slidenum">
              <a:rPr lang="he-IL" smtClean="0"/>
              <a:pPr>
                <a:defRPr/>
              </a:pPr>
              <a:t>19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5580113" y="6356350"/>
            <a:ext cx="329086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>
                <a:solidFill>
                  <a:srgbClr val="00206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ד"ר ברדנשטיין, נתוני המעבדה </a:t>
            </a:r>
            <a:r>
              <a:rPr lang="he-IL" sz="1600" b="1" dirty="0" err="1">
                <a:solidFill>
                  <a:srgbClr val="00206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לברוצלה</a:t>
            </a:r>
            <a:endParaRPr lang="he-IL" sz="1600" b="1" dirty="0">
              <a:solidFill>
                <a:srgbClr val="00206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graphicFrame>
        <p:nvGraphicFramePr>
          <p:cNvPr id="8" name="מציין מיקום תוכן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191595"/>
              </p:ext>
            </p:extLst>
          </p:nvPr>
        </p:nvGraphicFramePr>
        <p:xfrm>
          <a:off x="457200" y="1600200"/>
          <a:ext cx="8229600" cy="509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236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הקדמה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he-IL" dirty="0"/>
              <a:t>מטרות השירותים הווטרינריים:</a:t>
            </a:r>
          </a:p>
        </p:txBody>
      </p:sp>
      <p:pic>
        <p:nvPicPr>
          <p:cNvPr id="5" name="Picture 6" descr="http://img.mako.co.il/2009/03/24/iStock_000002679219XSmall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68284"/>
            <a:ext cx="1895599" cy="143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8162" y="6019938"/>
            <a:ext cx="3891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he-IL" sz="2800" dirty="0">
                <a:solidFill>
                  <a:schemeClr val="accent3">
                    <a:lumMod val="5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בריאות ורווחת בעלי חים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57699" y="3800365"/>
            <a:ext cx="27384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he-IL" sz="2800" dirty="0">
                <a:solidFill>
                  <a:schemeClr val="accent3">
                    <a:lumMod val="5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בריאות ציבור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6" y="4357116"/>
            <a:ext cx="2088232" cy="156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Image result for ‫חלב גבינות צאן‬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727" y="4323585"/>
            <a:ext cx="2353780" cy="15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6350" y="6019938"/>
            <a:ext cx="6119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he-IL" sz="2800" dirty="0">
                <a:solidFill>
                  <a:schemeClr val="accent3">
                    <a:lumMod val="5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בטחון תזונתי ובטיחות מזון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cxnSp>
        <p:nvCxnSpPr>
          <p:cNvPr id="11" name="מחבר חץ ישר 2"/>
          <p:cNvCxnSpPr>
            <a:stCxn id="9" idx="0"/>
          </p:cNvCxnSpPr>
          <p:nvPr/>
        </p:nvCxnSpPr>
        <p:spPr>
          <a:xfrm flipH="1" flipV="1">
            <a:off x="5387479" y="2924944"/>
            <a:ext cx="1564138" cy="139864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4"/>
          <p:cNvCxnSpPr>
            <a:stCxn id="8" idx="0"/>
          </p:cNvCxnSpPr>
          <p:nvPr/>
        </p:nvCxnSpPr>
        <p:spPr>
          <a:xfrm flipV="1">
            <a:off x="1932152" y="2924944"/>
            <a:ext cx="1559728" cy="143217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7"/>
          <p:cNvCxnSpPr/>
          <p:nvPr/>
        </p:nvCxnSpPr>
        <p:spPr>
          <a:xfrm>
            <a:off x="2976268" y="5479729"/>
            <a:ext cx="2819869" cy="866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9"/>
          <p:cNvCxnSpPr/>
          <p:nvPr/>
        </p:nvCxnSpPr>
        <p:spPr>
          <a:xfrm flipH="1" flipV="1">
            <a:off x="2976268" y="4905987"/>
            <a:ext cx="2798459" cy="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10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ניטור ברוצלוזיס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20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0104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1161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ניטור ברוצלוזיס בנגב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21</a:t>
            </a:fld>
            <a:endParaRPr lang="he-IL"/>
          </a:p>
        </p:txBody>
      </p:sp>
      <p:graphicFrame>
        <p:nvGraphicFramePr>
          <p:cNvPr id="5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9411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736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ניטור ברוצלוזיס בגליל מערבי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22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781406"/>
              </p:ext>
            </p:extLst>
          </p:nvPr>
        </p:nvGraphicFramePr>
        <p:xfrm>
          <a:off x="457200" y="1600200"/>
          <a:ext cx="8291264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2064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תחלואת אדם בברוצלוזיס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23</a:t>
            </a:fld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21" y="1623665"/>
            <a:ext cx="7799958" cy="49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5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סחר בינלאומי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e-IL" dirty="0"/>
              <a:t>ישראל חתומה על הסכמים בינלאומיים – ופועלת בהתאם להם.</a:t>
            </a:r>
            <a:endParaRPr lang="en-US" b="1" u="sng" dirty="0">
              <a:solidFill>
                <a:schemeClr val="accent3">
                  <a:lumMod val="50000"/>
                </a:schemeClr>
              </a:solidFill>
            </a:endParaRPr>
          </a:p>
          <a:p>
            <a:pPr marL="182563" indent="-182563" algn="ctr">
              <a:lnSpc>
                <a:spcPct val="90000"/>
              </a:lnSpc>
              <a:buNone/>
              <a:defRPr/>
            </a:pPr>
            <a:r>
              <a:rPr lang="he-IL" b="1" u="sng" dirty="0">
                <a:solidFill>
                  <a:schemeClr val="accent3">
                    <a:lumMod val="50000"/>
                  </a:schemeClr>
                </a:solidFill>
              </a:rPr>
              <a:t>ארגון הסחר הבינלאומי – 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</a:rPr>
              <a:t>WTO - SPS Agreement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 rtl="0">
              <a:lnSpc>
                <a:spcPct val="90000"/>
              </a:lnSpc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Agreement on the Application of Sanitary and Phytosanitary Measures.</a:t>
            </a:r>
          </a:p>
          <a:p>
            <a:pPr marL="400050" lvl="1" indent="0" algn="l" rtl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Sanitary = human/animal life &amp; health. Phytosanitary = plant health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2941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אחד מהסכמי הסחר של ה- </a:t>
            </a:r>
            <a:r>
              <a:rPr lang="en-US" dirty="0"/>
              <a:t>WTO</a:t>
            </a:r>
            <a:r>
              <a:rPr lang="he-IL" dirty="0"/>
              <a:t> עוסק בזכויות ובהגבלות הקשורות יבוא ויצוא.</a:t>
            </a:r>
          </a:p>
          <a:p>
            <a:r>
              <a:rPr lang="he-IL" dirty="0"/>
              <a:t>שינוי בפילוסופית הסחר</a:t>
            </a:r>
            <a:r>
              <a:rPr lang="en-US" dirty="0"/>
              <a:t> - </a:t>
            </a:r>
            <a:r>
              <a:rPr lang="he-IL" dirty="0"/>
              <a:t>לא ניתן למנוע סחר ללא סיבה טובה.</a:t>
            </a:r>
          </a:p>
          <a:p>
            <a:r>
              <a:rPr lang="he-IL" dirty="0"/>
              <a:t>ההגבלה חייבת להיות מבוססת מדעית. </a:t>
            </a:r>
          </a:p>
          <a:p>
            <a:r>
              <a:rPr lang="he-IL" dirty="0"/>
              <a:t>המטרה הסופית - לא ליצור חסמי סחר שאינם הכרחיים.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25</a:t>
            </a:fld>
            <a:endParaRPr lang="he-IL"/>
          </a:p>
        </p:txBody>
      </p:sp>
      <p:sp>
        <p:nvSpPr>
          <p:cNvPr id="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סחר בינלאומי</a:t>
            </a:r>
          </a:p>
        </p:txBody>
      </p:sp>
    </p:spTree>
    <p:extLst>
      <p:ext uri="{BB962C8B-B14F-4D97-AF65-F5344CB8AC3E}">
        <p14:creationId xmlns:p14="http://schemas.microsoft.com/office/powerpoint/2010/main" val="1032676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>
                <a:solidFill>
                  <a:schemeClr val="accent3">
                    <a:lumMod val="50000"/>
                  </a:schemeClr>
                </a:solidFill>
              </a:rPr>
              <a:t>עקרונות מסגרת להגנה על הגבולות ואמצעים למיגור מחלות תוך הקלות על סחר חופשי. ההסכם מתבסס על חמישה עקרונות כלליים:</a:t>
            </a:r>
          </a:p>
          <a:p>
            <a:pPr lvl="1"/>
            <a:r>
              <a:rPr lang="he-IL" dirty="0">
                <a:solidFill>
                  <a:schemeClr val="accent3">
                    <a:lumMod val="50000"/>
                  </a:schemeClr>
                </a:solidFill>
              </a:rPr>
              <a:t>הרמוניזציה. </a:t>
            </a:r>
          </a:p>
          <a:p>
            <a:pPr lvl="1"/>
            <a:r>
              <a:rPr lang="he-IL" dirty="0">
                <a:solidFill>
                  <a:schemeClr val="accent3">
                    <a:lumMod val="50000"/>
                  </a:schemeClr>
                </a:solidFill>
              </a:rPr>
              <a:t>שקילות.</a:t>
            </a:r>
          </a:p>
          <a:p>
            <a:pPr lvl="1"/>
            <a:r>
              <a:rPr lang="he-IL" dirty="0">
                <a:solidFill>
                  <a:schemeClr val="accent3">
                    <a:lumMod val="50000"/>
                  </a:schemeClr>
                </a:solidFill>
              </a:rPr>
              <a:t>שקיפות.</a:t>
            </a:r>
          </a:p>
          <a:p>
            <a:pPr lvl="1"/>
            <a:r>
              <a:rPr lang="he-IL" dirty="0">
                <a:solidFill>
                  <a:schemeClr val="accent3">
                    <a:lumMod val="50000"/>
                  </a:schemeClr>
                </a:solidFill>
              </a:rPr>
              <a:t>מניעת אפליה.</a:t>
            </a:r>
          </a:p>
          <a:p>
            <a:pPr lvl="1"/>
            <a:r>
              <a:rPr lang="he-IL" dirty="0">
                <a:solidFill>
                  <a:schemeClr val="accent3">
                    <a:lumMod val="50000"/>
                  </a:schemeClr>
                </a:solidFill>
              </a:rPr>
              <a:t>חלוקה לאזורים.</a:t>
            </a:r>
          </a:p>
          <a:p>
            <a:pPr lvl="1"/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26</a:t>
            </a:fld>
            <a:endParaRPr 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סחר בינלאומי במקנה</a:t>
            </a:r>
          </a:p>
        </p:txBody>
      </p:sp>
    </p:spTree>
    <p:extLst>
      <p:ext uri="{BB962C8B-B14F-4D97-AF65-F5344CB8AC3E}">
        <p14:creationId xmlns:p14="http://schemas.microsoft.com/office/powerpoint/2010/main" val="475261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סחר בינלאומי במקנה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הרמוניזציה-מעודדת נקיטת אמצעי אשר תואם תקנים, הנחיות בינלאומיות, ו / או המלצות של סוכנויות בינלאומיות.</a:t>
            </a:r>
          </a:p>
          <a:p>
            <a:r>
              <a:rPr lang="he-IL" dirty="0"/>
              <a:t>שקילות - הכרה הדדית באמצעים שונים אשר בעזרתם מגיעים להשוואה לסטנדרטים בינלאומיים. למשל – תכניות שונות למזעור </a:t>
            </a:r>
            <a:r>
              <a:rPr lang="he-IL" dirty="0" err="1"/>
              <a:t>סלמונלוזיס</a:t>
            </a:r>
            <a:r>
              <a:rPr lang="he-IL" dirty="0"/>
              <a:t> במטילות.</a:t>
            </a:r>
          </a:p>
          <a:p>
            <a:r>
              <a:rPr lang="he-IL" dirty="0"/>
              <a:t>מניעת הפליה - </a:t>
            </a:r>
            <a:r>
              <a:rPr lang="he-IL" dirty="0">
                <a:solidFill>
                  <a:schemeClr val="accent3">
                    <a:lumMod val="50000"/>
                  </a:schemeClr>
                </a:solidFill>
              </a:rPr>
              <a:t>הדרישות לגבי בעלי חיים ומוצרים ביבוא צריכות להיות זהות לתוצרת מקומית.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27</a:t>
            </a:fld>
            <a:endParaRPr lang="he-IL"/>
          </a:p>
        </p:txBody>
      </p:sp>
      <p:pic>
        <p:nvPicPr>
          <p:cNvPr id="5" name="Picture 4" descr="visu_logo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6912"/>
            <a:ext cx="1152128" cy="49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31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סחר בינלאומי במקנה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שקיפות - יידוע שותפות הסחר על שינויים באמצעי </a:t>
            </a:r>
            <a:r>
              <a:rPr lang="en-US" dirty="0"/>
              <a:t> SPS</a:t>
            </a:r>
            <a:r>
              <a:rPr lang="he-IL" dirty="0"/>
              <a:t> </a:t>
            </a:r>
            <a:r>
              <a:rPr lang="en-US" dirty="0"/>
              <a:t> </a:t>
            </a:r>
            <a:r>
              <a:rPr lang="he-IL" dirty="0"/>
              <a:t>במיוחד כאשר המדדים נבדלים מסטנדרטים בינלאומיים.</a:t>
            </a:r>
          </a:p>
          <a:p>
            <a:r>
              <a:rPr lang="he-IL" dirty="0"/>
              <a:t>חלוקה לאזורים - מאפשר המשך היצוא מאזור נקי (ללא מחלה) במדינות שנפגעו.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9346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יבוא מקנה לישראל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העקרונות:</a:t>
            </a:r>
          </a:p>
          <a:p>
            <a:pPr lvl="1"/>
            <a:r>
              <a:rPr lang="he-IL" dirty="0"/>
              <a:t>אישור מדינת חוץ ליבוא לישראל.</a:t>
            </a:r>
          </a:p>
          <a:p>
            <a:pPr lvl="1"/>
            <a:r>
              <a:rPr lang="he-IL" dirty="0"/>
              <a:t>הגדרת סוגי בעלי–החיים המותרים ביבוא.</a:t>
            </a:r>
          </a:p>
          <a:p>
            <a:pPr lvl="1"/>
            <a:r>
              <a:rPr lang="he-IL" dirty="0"/>
              <a:t>קביעת תנאים וטרינריים ליבוא.</a:t>
            </a:r>
          </a:p>
          <a:p>
            <a:pPr defTabSz="919163"/>
            <a:r>
              <a:rPr lang="he-IL" dirty="0"/>
              <a:t>מקור הסמכות: תקנות מחלות בעלי חיים (יבוא בעלי חיים), </a:t>
            </a:r>
            <a:r>
              <a:rPr lang="he-IL" dirty="0" err="1"/>
              <a:t>התשל"ד</a:t>
            </a:r>
            <a:r>
              <a:rPr lang="he-IL" dirty="0"/>
              <a:t> – 1974:</a:t>
            </a:r>
          </a:p>
          <a:p>
            <a:pPr defTabSz="919163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29</a:t>
            </a:fld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27309" t="43109" r="22882" b="50766"/>
          <a:stretch/>
        </p:blipFill>
        <p:spPr>
          <a:xfrm>
            <a:off x="354446" y="4869160"/>
            <a:ext cx="833235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8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הקדמה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dirty="0"/>
              <a:t>השיקולים המנחים את השירותים הווטרינריים הם שיקולים ווטרינריים מקצועיים, תוך התבססות על הידע המדעי הקיים, המצב האפידמילוגי בישראל ובמדינות זרות לשם הערכת סיכונים וניהולם.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9652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u="sng" dirty="0"/>
              <a:t>תהליך היבוא</a:t>
            </a:r>
            <a:r>
              <a:rPr lang="he-IL" dirty="0"/>
              <a:t>:</a:t>
            </a:r>
          </a:p>
          <a:p>
            <a:pPr lv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בקשת יבואן </a:t>
            </a:r>
            <a:r>
              <a:rPr lang="he-IL" dirty="0"/>
              <a:t>ישראלי לבדיקת מדינה.</a:t>
            </a:r>
          </a:p>
          <a:p>
            <a:pPr lvl="1"/>
            <a:r>
              <a:rPr lang="he-IL" dirty="0"/>
              <a:t>משלוח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שאלון </a:t>
            </a:r>
            <a:r>
              <a:rPr lang="he-IL" dirty="0"/>
              <a:t>סקר סיכונים לרשויות המוסמכות במדינה הרלוונטית.</a:t>
            </a:r>
          </a:p>
          <a:p>
            <a:pPr lv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הערכת</a:t>
            </a:r>
            <a:r>
              <a:rPr lang="he-IL" dirty="0"/>
              <a:t> המדינה בהתאם לתשובות.</a:t>
            </a:r>
          </a:p>
          <a:p>
            <a:pPr lvl="1"/>
            <a:r>
              <a:rPr lang="he-IL" dirty="0"/>
              <a:t>משלחת ישראל ל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ביקור</a:t>
            </a:r>
            <a:r>
              <a:rPr lang="he-IL" dirty="0"/>
              <a:t> וביקורת פיזית של תנאי הגידול והפיקוח של בעלי החיים הרלוונטיים במדינה.</a:t>
            </a:r>
          </a:p>
          <a:p>
            <a:pPr lvl="1"/>
            <a:r>
              <a:rPr lang="he-I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הערכה והחלטה </a:t>
            </a:r>
            <a:r>
              <a:rPr lang="he-IL" dirty="0"/>
              <a:t>בהתאם לתוצאות הביקור.</a:t>
            </a:r>
          </a:p>
          <a:p>
            <a:pPr lvl="1"/>
            <a:r>
              <a:rPr lang="he-IL" dirty="0"/>
              <a:t>קביעת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תנאים</a:t>
            </a:r>
            <a:r>
              <a:rPr lang="he-IL" dirty="0"/>
              <a:t> לביצוע היבוא.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30</a:t>
            </a:fld>
            <a:endParaRPr 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יבוא מקנה לישראל</a:t>
            </a:r>
          </a:p>
        </p:txBody>
      </p:sp>
    </p:spTree>
    <p:extLst>
      <p:ext uri="{BB962C8B-B14F-4D97-AF65-F5344CB8AC3E}">
        <p14:creationId xmlns:p14="http://schemas.microsoft.com/office/powerpoint/2010/main" val="4072202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הערכת מדינה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he-IL" sz="2800" dirty="0">
                <a:solidFill>
                  <a:schemeClr val="accent3">
                    <a:lumMod val="50000"/>
                  </a:schemeClr>
                </a:solidFill>
              </a:rPr>
              <a:t>בחינת המבנה הארגוני של השירותים הווטרינריים.</a:t>
            </a:r>
          </a:p>
          <a:p>
            <a:pPr>
              <a:lnSpc>
                <a:spcPct val="90000"/>
              </a:lnSpc>
              <a:defRPr/>
            </a:pPr>
            <a:r>
              <a:rPr lang="he-IL" sz="2800" dirty="0">
                <a:solidFill>
                  <a:schemeClr val="accent3">
                    <a:lumMod val="50000"/>
                  </a:schemeClr>
                </a:solidFill>
              </a:rPr>
              <a:t>הערכה של מערכות איכות.</a:t>
            </a:r>
          </a:p>
          <a:p>
            <a:pPr>
              <a:lnSpc>
                <a:spcPct val="90000"/>
              </a:lnSpc>
              <a:defRPr/>
            </a:pPr>
            <a:r>
              <a:rPr lang="he-IL" sz="2800" dirty="0">
                <a:solidFill>
                  <a:schemeClr val="accent3">
                    <a:lumMod val="50000"/>
                  </a:schemeClr>
                </a:solidFill>
              </a:rPr>
              <a:t>הערכה של משאבי אנוש.</a:t>
            </a:r>
          </a:p>
          <a:p>
            <a:pPr>
              <a:lnSpc>
                <a:spcPct val="90000"/>
              </a:lnSpc>
              <a:defRPr/>
            </a:pPr>
            <a:r>
              <a:rPr lang="he-IL" sz="2800" dirty="0">
                <a:solidFill>
                  <a:schemeClr val="accent3">
                    <a:lumMod val="50000"/>
                  </a:schemeClr>
                </a:solidFill>
              </a:rPr>
              <a:t>הערכה של משאבים חומריים.</a:t>
            </a:r>
          </a:p>
          <a:p>
            <a:pPr>
              <a:lnSpc>
                <a:spcPct val="90000"/>
              </a:lnSpc>
              <a:defRPr/>
            </a:pPr>
            <a:r>
              <a:rPr lang="he-IL" sz="2800" dirty="0">
                <a:solidFill>
                  <a:schemeClr val="accent3">
                    <a:lumMod val="50000"/>
                  </a:schemeClr>
                </a:solidFill>
              </a:rPr>
              <a:t>חקיקה ויכולות תפקודיות.</a:t>
            </a:r>
          </a:p>
          <a:p>
            <a:pPr>
              <a:lnSpc>
                <a:spcPct val="90000"/>
              </a:lnSpc>
              <a:defRPr/>
            </a:pPr>
            <a:r>
              <a:rPr lang="he-IL" sz="2800" dirty="0">
                <a:solidFill>
                  <a:schemeClr val="accent3">
                    <a:lumMod val="50000"/>
                  </a:schemeClr>
                </a:solidFill>
              </a:rPr>
              <a:t>בריאות בעלי חיים.</a:t>
            </a:r>
          </a:p>
          <a:p>
            <a:pPr>
              <a:lnSpc>
                <a:spcPct val="90000"/>
              </a:lnSpc>
              <a:defRPr/>
            </a:pPr>
            <a:r>
              <a:rPr lang="he-IL" sz="2800" dirty="0">
                <a:solidFill>
                  <a:schemeClr val="accent3">
                    <a:lumMod val="50000"/>
                  </a:schemeClr>
                </a:solidFill>
              </a:rPr>
              <a:t>בריאות הציבור וטרינרית.</a:t>
            </a:r>
          </a:p>
          <a:p>
            <a:pPr>
              <a:lnSpc>
                <a:spcPct val="90000"/>
              </a:lnSpc>
              <a:defRPr/>
            </a:pPr>
            <a:r>
              <a:rPr lang="he-IL" sz="2800" dirty="0">
                <a:solidFill>
                  <a:schemeClr val="accent3">
                    <a:lumMod val="50000"/>
                  </a:schemeClr>
                </a:solidFill>
              </a:rPr>
              <a:t>הערכת ביצועים של </a:t>
            </a:r>
            <a:r>
              <a:rPr lang="he-IL" sz="2800" dirty="0" err="1">
                <a:solidFill>
                  <a:schemeClr val="accent3">
                    <a:lumMod val="50000"/>
                  </a:schemeClr>
                </a:solidFill>
              </a:rPr>
              <a:t>תוכנית</a:t>
            </a:r>
            <a:r>
              <a:rPr lang="he-IL" sz="2800" dirty="0">
                <a:solidFill>
                  <a:schemeClr val="accent3">
                    <a:lumMod val="50000"/>
                  </a:schemeClr>
                </a:solidFill>
              </a:rPr>
              <a:t> הבקרה.</a:t>
            </a:r>
          </a:p>
          <a:p>
            <a:pPr>
              <a:lnSpc>
                <a:spcPct val="90000"/>
              </a:lnSpc>
              <a:defRPr/>
            </a:pPr>
            <a:r>
              <a:rPr lang="he-IL" sz="2800" dirty="0">
                <a:solidFill>
                  <a:schemeClr val="accent3">
                    <a:lumMod val="50000"/>
                  </a:schemeClr>
                </a:solidFill>
              </a:rPr>
              <a:t>השתתפות בפעילויות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OIE</a:t>
            </a:r>
            <a:r>
              <a:rPr lang="he-IL" sz="28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he-IL" sz="2800" dirty="0">
                <a:solidFill>
                  <a:schemeClr val="accent3">
                    <a:lumMod val="50000"/>
                  </a:schemeClr>
                </a:solidFill>
              </a:rPr>
              <a:t>הערכה של גוף סטטוטורי וטרינרי.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3575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יבוא צאן בשנים האחרונות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32</a:t>
            </a:fld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7381831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886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יבוא צאן לישראל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ביצוע בדיקות וטיפולים בהתאם לדרישות בחו"ל: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33</a:t>
            </a:fld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75" y="2342867"/>
            <a:ext cx="8702250" cy="3040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6934" y="6141104"/>
            <a:ext cx="23198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accent3">
                    <a:lumMod val="5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הועבר על ידי ד"ר ש. זמיר</a:t>
            </a:r>
          </a:p>
        </p:txBody>
      </p:sp>
    </p:spTree>
    <p:extLst>
      <p:ext uri="{BB962C8B-B14F-4D97-AF65-F5344CB8AC3E}">
        <p14:creationId xmlns:p14="http://schemas.microsoft.com/office/powerpoint/2010/main" val="3436407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יבוא צאן לישראל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u="sng" dirty="0"/>
              <a:t>פיקוח על תנאי ההובלה</a:t>
            </a:r>
            <a:r>
              <a:rPr lang="he-IL" dirty="0"/>
              <a:t>:</a:t>
            </a:r>
          </a:p>
          <a:p>
            <a:pPr lvl="1"/>
            <a:r>
              <a:rPr lang="he-IL" sz="3200" dirty="0"/>
              <a:t>סטנדרטים בינלאומיים של צפיפות, אוורור, הזנה, ריפוד וכדומה.</a:t>
            </a:r>
          </a:p>
          <a:p>
            <a:pPr lvl="1"/>
            <a:r>
              <a:rPr lang="he-IL" sz="3200" dirty="0"/>
              <a:t>עליה על </a:t>
            </a:r>
            <a:r>
              <a:rPr lang="he-IL" sz="3200" dirty="0" err="1"/>
              <a:t>אוניה</a:t>
            </a:r>
            <a:r>
              <a:rPr lang="he-IL" sz="3200" dirty="0"/>
              <a:t> המביאה מקנה לפני הפריקה והערכת מצב המקנה שבה.</a:t>
            </a:r>
          </a:p>
          <a:p>
            <a:pPr lvl="1"/>
            <a:r>
              <a:rPr lang="he-IL" sz="3200" dirty="0"/>
              <a:t>המשך בהתאם לחריגות (אם יש) – הערה ליבואן עד חקירת פיצו"ח ותביעות.</a:t>
            </a:r>
          </a:p>
          <a:p>
            <a:pPr lvl="1"/>
            <a:r>
              <a:rPr lang="he-IL" sz="3200" dirty="0"/>
              <a:t>דיווח על תמותה בהובלה.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0008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35</a:t>
            </a:fld>
            <a:endParaRPr 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יבוא צאן לישראל</a:t>
            </a:r>
          </a:p>
        </p:txBody>
      </p:sp>
      <p:pic>
        <p:nvPicPr>
          <p:cNvPr id="1026" name="Picture 2" descr="×ª××¦××ª ×ª××× × ×¢×××¨ ××× ×××ª ×××× ×¦××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0" y="1700808"/>
            <a:ext cx="2688233" cy="201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/>
          <a:srcRect t="355" r="12830" b="1"/>
          <a:stretch/>
        </p:blipFill>
        <p:spPr>
          <a:xfrm>
            <a:off x="323528" y="4091568"/>
            <a:ext cx="2688232" cy="2037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/>
          <a:srcRect r="22556"/>
          <a:stretch/>
        </p:blipFill>
        <p:spPr>
          <a:xfrm>
            <a:off x="3167844" y="4077072"/>
            <a:ext cx="2808312" cy="2037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5"/>
          <a:srcRect r="26658"/>
          <a:stretch/>
        </p:blipFill>
        <p:spPr>
          <a:xfrm>
            <a:off x="6188616" y="4077072"/>
            <a:ext cx="2616224" cy="202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4064" y="1700808"/>
            <a:ext cx="2695872" cy="202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מחבר ישר 13"/>
          <p:cNvCxnSpPr/>
          <p:nvPr/>
        </p:nvCxnSpPr>
        <p:spPr>
          <a:xfrm>
            <a:off x="323528" y="3861048"/>
            <a:ext cx="84580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323528" y="3933056"/>
            <a:ext cx="8458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lh3.googleusercontent.com/V_StnTMrx30K3TsZonl2_NuHKp3r8jZNjh_p4qG34jFMi3NbSOzReqQX37Lzu7GNtlHXWZRX0tpU8aQ47xpacC0e8XYObBDDKYOpSE9nRCRrBVeqHOSjyoFb-r_a7bO5HOOHyy06xjwQU048a6noy_asDgmUWnMQI9M15sSVF5REQl020-T5n5VvvssZFtOfOXm4NmZ8Bo66k3ZWEpzvk4zS1q0Re216ZtVsJ_BVOWTWKS9bd9Z0UAoTD7tx86-1r30wXziYPNi1ZvYTmobDExYuPuCy54i13sMaFrcBW4UXGfrS54gZsGiWwBac9hfZzMn6AGVJHIvxWQwjvK32wMDti18Gv12os5U_zXdc7hd58rtyX-DRsZdp1K6U3MMfTgqlNDHECU_S2HrQVcw7Zg8S1Yij_uoXkOWLP0G8udsvlzRGcwUiT4j-0st9rWSK-Cki1lG2kDFrncSt8EXAYYOiGIycgE-jmNyFsRLZMxX94SIHkhmlY7lil1TL9ckL8tG6NvM-Zu6BdcdDzADhJJGiRmhMhILEDTTx7Pe-RTQcpwBg9YooaAZxAUIjdR1oF5gzBh6WdBrW_K39TTvqbjxAtVqdqrTOofB0a3XHgAHn_pnsv047dNJ6RedFu2id-WxLhtHSIGSMVlFVJMfRY2lUgVT56cBu1HnOYePS1kOevr7NjymLiBKg=w577-h769-n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3" b="20350"/>
          <a:stretch/>
        </p:blipFill>
        <p:spPr bwMode="auto">
          <a:xfrm>
            <a:off x="6108967" y="1700807"/>
            <a:ext cx="2628000" cy="201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40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יבוא צאן לישראל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תמותת צאן – רבעון שלישי 2019: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36</a:t>
            </a:fld>
            <a:endParaRPr lang="he-IL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242358"/>
              </p:ext>
            </p:extLst>
          </p:nvPr>
        </p:nvGraphicFramePr>
        <p:xfrm>
          <a:off x="457200" y="2328490"/>
          <a:ext cx="8229600" cy="3476776"/>
        </p:xfrm>
        <a:graphic>
          <a:graphicData uri="http://schemas.openxmlformats.org/drawingml/2006/table">
            <a:tbl>
              <a:tblPr rtl="1">
                <a:tableStyleId>{EB344D84-9AFB-497E-A393-DC336BA19D2E}</a:tableStyleId>
              </a:tblPr>
              <a:tblGrid>
                <a:gridCol w="2509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911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28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ארץ יבוא</a:t>
                      </a:r>
                      <a:endParaRPr lang="he-IL" sz="2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8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כמות</a:t>
                      </a:r>
                      <a:endParaRPr lang="he-IL" sz="2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800" u="none" strike="noStrike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תמותה בהובלה</a:t>
                      </a:r>
                      <a:endParaRPr lang="he-IL" sz="2800" b="0" i="0" u="none" strike="noStrike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8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שיעור תמותה</a:t>
                      </a:r>
                      <a:endParaRPr lang="he-IL" sz="2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7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8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הונגריה</a:t>
                      </a:r>
                      <a:endParaRPr lang="he-IL" sz="2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6890</a:t>
                      </a:r>
                      <a:endParaRPr lang="he-IL" sz="24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3</a:t>
                      </a:r>
                      <a:endParaRPr lang="he-IL" sz="24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0.04%</a:t>
                      </a:r>
                      <a:endParaRPr lang="he-IL" sz="24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7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8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רומניה</a:t>
                      </a:r>
                      <a:endParaRPr lang="he-IL" sz="2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8169</a:t>
                      </a:r>
                      <a:endParaRPr lang="he-IL" sz="24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 </a:t>
                      </a:r>
                      <a:r>
                        <a:rPr lang="en-US" sz="24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-</a:t>
                      </a:r>
                      <a:endParaRPr lang="he-IL" sz="24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0.00%</a:t>
                      </a:r>
                      <a:endParaRPr lang="he-IL" sz="24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7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8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פורטוגל</a:t>
                      </a:r>
                      <a:endParaRPr lang="he-IL" sz="2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113286</a:t>
                      </a:r>
                      <a:endParaRPr lang="he-IL" sz="24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u="none" strike="noStrike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101</a:t>
                      </a:r>
                      <a:endParaRPr lang="he-IL" sz="2400" b="0" i="0" u="none" strike="noStrike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0.09%</a:t>
                      </a:r>
                      <a:endParaRPr lang="he-IL" sz="24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57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8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סרביה</a:t>
                      </a:r>
                      <a:endParaRPr lang="he-IL" sz="2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10100</a:t>
                      </a:r>
                      <a:endParaRPr lang="he-IL" sz="24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4</a:t>
                      </a:r>
                      <a:endParaRPr lang="he-IL" sz="24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0.04%</a:t>
                      </a:r>
                      <a:endParaRPr lang="he-IL" sz="24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57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8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סה"כ</a:t>
                      </a:r>
                      <a:endParaRPr lang="he-IL" sz="2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138445</a:t>
                      </a:r>
                      <a:endParaRPr lang="he-IL" sz="24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108</a:t>
                      </a:r>
                      <a:endParaRPr lang="he-IL" sz="24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240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0.08%</a:t>
                      </a:r>
                      <a:endParaRPr lang="he-IL" sz="24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611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יבוא צאן לישראל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u="sng" dirty="0"/>
              <a:t>פיקוח במקומות ההסגר</a:t>
            </a:r>
            <a:r>
              <a:rPr lang="he-IL" dirty="0"/>
              <a:t>:</a:t>
            </a:r>
          </a:p>
          <a:p>
            <a:pPr lvl="1"/>
            <a:r>
              <a:rPr lang="he-IL" sz="3200" dirty="0"/>
              <a:t>קיום התנאים המוסכמים – סימון, ארץ מקור, סירוס.</a:t>
            </a:r>
          </a:p>
          <a:p>
            <a:pPr lvl="1"/>
            <a:r>
              <a:rPr lang="he-IL" sz="3200" dirty="0"/>
              <a:t>הערכת מצבם של בעלי החיים.</a:t>
            </a:r>
          </a:p>
          <a:p>
            <a:pPr lvl="1"/>
            <a:r>
              <a:rPr lang="he-IL" sz="3200" dirty="0"/>
              <a:t>חיסונים (במקרה של צאן פה וטלפיים </a:t>
            </a:r>
            <a:r>
              <a:rPr lang="he-IL" sz="3200" dirty="0" err="1"/>
              <a:t>וברוצלוזיס</a:t>
            </a:r>
            <a:r>
              <a:rPr lang="he-IL" sz="3200" dirty="0"/>
              <a:t> (טליות לגידול)).</a:t>
            </a:r>
          </a:p>
          <a:p>
            <a:pPr lvl="1"/>
            <a:r>
              <a:rPr lang="he-IL" sz="3200" dirty="0"/>
              <a:t>דיווח על תמותה.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1255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יבוא צאן לישראל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טלאים לא מסורסים, בניגוד לתעודת הבריאות – הופסק יבוא מרומניה ומסרביה.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טלאים עם סירוס בעזרת גומיות, צער בעלי חיים – סירוס כירורגי בארץ למניעת צער בעלי חיים, הפסקת היבוא מרומניה שוב.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7762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יבוא צאן לישראל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פיקוח בהמשך:</a:t>
            </a:r>
          </a:p>
          <a:p>
            <a:pPr lvl="1"/>
            <a:r>
              <a:rPr lang="he-IL" sz="3200" dirty="0"/>
              <a:t>הובלה בהיתר למקומות מאושרים.</a:t>
            </a:r>
          </a:p>
          <a:p>
            <a:pPr lvl="1"/>
            <a:r>
              <a:rPr lang="he-IL" sz="3200" dirty="0"/>
              <a:t>פיקוח בהמשך הדרך, כמו כל צאן ישראלי, כולל דיווחים מבתי המטבחיים.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909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ענף הצאן בישראל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281111"/>
              </p:ext>
            </p:extLst>
          </p:nvPr>
        </p:nvGraphicFramePr>
        <p:xfrm>
          <a:off x="457200" y="1600200"/>
          <a:ext cx="8229600" cy="22504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</a:t>
                      </a:r>
                      <a:r>
                        <a:rPr lang="he-I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מקור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שלוחה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מספר</a:t>
                      </a:r>
                      <a:r>
                        <a:rPr lang="he-IL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משקים</a:t>
                      </a:r>
                      <a:endParaRPr lang="he-I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גודל משק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סה"כ</a:t>
                      </a:r>
                      <a:r>
                        <a:rPr lang="he-IL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אמהות</a:t>
                      </a:r>
                      <a:endParaRPr lang="he-I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מקומי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חלב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200-1,000</a:t>
                      </a:r>
                      <a:endParaRPr lang="he-IL" sz="1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200-1,000</a:t>
                      </a:r>
                      <a:endParaRPr lang="he-IL" sz="1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בשר (אינטנסיבי)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~200</a:t>
                      </a:r>
                      <a:endParaRPr lang="he-IL" sz="1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10-500</a:t>
                      </a:r>
                      <a:endParaRPr lang="he-IL" sz="1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10-500</a:t>
                      </a:r>
                      <a:endParaRPr lang="he-IL" sz="1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בשר (אקסטנסיבי)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~1,000</a:t>
                      </a:r>
                      <a:endParaRPr lang="he-IL" sz="1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10-500</a:t>
                      </a:r>
                      <a:endParaRPr lang="he-IL" sz="1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10-500</a:t>
                      </a:r>
                      <a:endParaRPr lang="he-IL" sz="1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 dirty="0"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בדואים בנגב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~2,000</a:t>
                      </a:r>
                      <a:endParaRPr lang="he-IL" sz="1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10- 500</a:t>
                      </a:r>
                      <a:endParaRPr lang="he-IL" sz="1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 dirty="0">
                          <a:effectLst/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10- 500</a:t>
                      </a:r>
                      <a:endParaRPr lang="he-IL" sz="1800" b="0" i="0" u="none" strike="noStrike" dirty="0">
                        <a:effectLst/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יבוא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פיטום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200 ~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200-5000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-</a:t>
                      </a:r>
                      <a:r>
                        <a:rPr lang="he-IL" baseline="0" dirty="0">
                          <a:latin typeface="Narkisim" panose="020E0502050101010101" pitchFamily="34" charset="-79"/>
                          <a:cs typeface="Narkisim" panose="020E0502050101010101" pitchFamily="34" charset="-79"/>
                        </a:rPr>
                        <a:t> (יבוא לפיטום)</a:t>
                      </a:r>
                      <a:endParaRPr lang="he-IL" dirty="0">
                        <a:latin typeface="Narkisim" panose="020E0502050101010101" pitchFamily="34" charset="-79"/>
                        <a:cs typeface="Narkisim" panose="020E05020501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4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612194" y="4365104"/>
            <a:ext cx="8032969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chemeClr val="accent3">
                    <a:lumMod val="5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סה"כ כ- 600,000 אמהות בישראל.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chemeClr val="accent3">
                    <a:lumMod val="5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ייצור מקומי של כ- 1,000,000 טלאים.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chemeClr val="accent3">
                    <a:lumMod val="5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יבוא של כ- 380,000 טלאים נוספים לפיטום (2018).</a:t>
            </a:r>
          </a:p>
        </p:txBody>
      </p:sp>
    </p:spTree>
    <p:extLst>
      <p:ext uri="{BB962C8B-B14F-4D97-AF65-F5344CB8AC3E}">
        <p14:creationId xmlns:p14="http://schemas.microsoft.com/office/powerpoint/2010/main" val="2327096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פיקוח בבתי המטבחיים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בדיקה לפני שחיטה.</a:t>
            </a:r>
          </a:p>
          <a:p>
            <a:r>
              <a:rPr lang="he-IL" dirty="0"/>
              <a:t>נתיחה לאחר השחיטה – בדיקת הרופא הווטרינר.</a:t>
            </a:r>
          </a:p>
          <a:p>
            <a:r>
              <a:rPr lang="he-IL" dirty="0"/>
              <a:t>סקר שאריות.</a:t>
            </a:r>
          </a:p>
          <a:p>
            <a:r>
              <a:rPr lang="he-IL" dirty="0"/>
              <a:t>סקר עמידות חיידקים לאנטיביוטיקה.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8375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מגמות עתידיות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מעקב פרטני – יבוא בסדר עדיפות ראשון.</a:t>
            </a:r>
          </a:p>
          <a:p>
            <a:r>
              <a:rPr lang="he-IL" dirty="0"/>
              <a:t>פתרון </a:t>
            </a:r>
            <a:r>
              <a:rPr lang="he-IL" dirty="0" err="1"/>
              <a:t>כילוי</a:t>
            </a:r>
            <a:r>
              <a:rPr lang="he-IL" dirty="0"/>
              <a:t> מוסדר לגופות.</a:t>
            </a:r>
          </a:p>
          <a:p>
            <a:r>
              <a:rPr lang="he-IL" dirty="0"/>
              <a:t>תוויות שבב אלקטרוני.</a:t>
            </a:r>
          </a:p>
          <a:p>
            <a:r>
              <a:rPr lang="he-IL" dirty="0"/>
              <a:t>אסדרה של הקשר רופא – משק בחקיקה.</a:t>
            </a:r>
          </a:p>
          <a:p>
            <a:r>
              <a:rPr lang="he-IL" dirty="0"/>
              <a:t>אסדרה של השימוש בתרופות.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332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470025"/>
          </a:xfrm>
        </p:spPr>
        <p:txBody>
          <a:bodyPr/>
          <a:lstStyle/>
          <a:p>
            <a:r>
              <a:rPr lang="he-IL" dirty="0"/>
              <a:t>תודה בעד ההקשבה</a:t>
            </a:r>
          </a:p>
        </p:txBody>
      </p:sp>
      <p:sp>
        <p:nvSpPr>
          <p:cNvPr id="6" name="כותרת משנה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תמיר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42</a:t>
            </a:fld>
            <a:endParaRPr lang="he-IL"/>
          </a:p>
        </p:txBody>
      </p:sp>
      <p:pic>
        <p:nvPicPr>
          <p:cNvPr id="7" name="Picture 2" descr="http://www.ppis.moag.gov.il/NR/rdonlyres/55CDFDE5-5D45-4651-8281-02824272E423/0/logo_v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76472"/>
            <a:ext cx="2100067" cy="194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תמונה 7" descr="תיאור: תיאור: תיאור: תיאור: תיאור: תיאור: תיאור: cid:image001.png@01CD2205.F86239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2088232" cy="1928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06963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תמונה לצעקות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284749" cy="485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43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804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ענף הצאן בישראל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פיזור הצאן בישראל (באדיבות פרופ' קלמנט, 2015):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5</a:t>
            </a:fld>
            <a:endParaRPr lang="he-IL"/>
          </a:p>
        </p:txBody>
      </p:sp>
      <p:grpSp>
        <p:nvGrpSpPr>
          <p:cNvPr id="5" name="קבוצה 4"/>
          <p:cNvGrpSpPr>
            <a:grpSpLocks/>
          </p:cNvGrpSpPr>
          <p:nvPr/>
        </p:nvGrpSpPr>
        <p:grpSpPr bwMode="auto">
          <a:xfrm>
            <a:off x="1524000" y="2352849"/>
            <a:ext cx="6624910" cy="3888408"/>
            <a:chOff x="1298575" y="1196975"/>
            <a:chExt cx="7067550" cy="4537075"/>
          </a:xfrm>
        </p:grpSpPr>
        <p:pic>
          <p:nvPicPr>
            <p:cNvPr id="6" name="Picture 2" descr="Kernel_density_sum_goat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8" t="3703" r="4619" b="4088"/>
            <a:stretch>
              <a:fillRect/>
            </a:stretch>
          </p:blipFill>
          <p:spPr bwMode="auto">
            <a:xfrm>
              <a:off x="1298575" y="1196975"/>
              <a:ext cx="3479800" cy="453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Kernel_density_sum_shee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7" t="3946" r="4619" b="3946"/>
            <a:stretch>
              <a:fillRect/>
            </a:stretch>
          </p:blipFill>
          <p:spPr bwMode="auto">
            <a:xfrm>
              <a:off x="4932363" y="1196975"/>
              <a:ext cx="3433762" cy="453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עז זאנן cop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838" y="4270057"/>
              <a:ext cx="882650" cy="139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כבש cop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4780121"/>
              <a:ext cx="7620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014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פעילות השירותים הווטרינריים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u="sng" dirty="0"/>
              <a:t>צאן מקומי</a:t>
            </a:r>
            <a:r>
              <a:rPr lang="he-IL" dirty="0"/>
              <a:t>:</a:t>
            </a:r>
          </a:p>
          <a:p>
            <a:pPr lvl="1"/>
            <a:r>
              <a:rPr lang="he-IL" b="1" u="sng" dirty="0"/>
              <a:t>פיקוח על מיקום</a:t>
            </a:r>
            <a:r>
              <a:rPr lang="he-IL" dirty="0"/>
              <a:t>:</a:t>
            </a:r>
          </a:p>
          <a:p>
            <a:pPr lvl="2"/>
            <a:r>
              <a:rPr lang="he-IL" sz="2800" dirty="0"/>
              <a:t>סימון.</a:t>
            </a:r>
          </a:p>
          <a:p>
            <a:pPr lvl="2"/>
            <a:r>
              <a:rPr lang="he-IL" sz="2800" dirty="0"/>
              <a:t>היתרי הובלה.</a:t>
            </a:r>
          </a:p>
          <a:p>
            <a:pPr lvl="1"/>
            <a:r>
              <a:rPr lang="he-IL" b="1" u="sng" dirty="0"/>
              <a:t>פיקוח ומניעת התפשטות תחלואה</a:t>
            </a:r>
            <a:r>
              <a:rPr lang="he-IL" dirty="0"/>
              <a:t>:</a:t>
            </a:r>
          </a:p>
          <a:p>
            <a:pPr lvl="2"/>
            <a:r>
              <a:rPr lang="he-IL" sz="2800" dirty="0"/>
              <a:t>חיסוני חובה (פה וטלפיים, ברוצלוזיס).</a:t>
            </a:r>
          </a:p>
          <a:p>
            <a:pPr lvl="2"/>
            <a:r>
              <a:rPr lang="he-IL" sz="2800" dirty="0"/>
              <a:t>שליטה בתנועת בעלי חיים.</a:t>
            </a:r>
          </a:p>
          <a:p>
            <a:pPr lvl="2"/>
            <a:r>
              <a:rPr lang="he-IL" sz="2800" dirty="0"/>
              <a:t>מחלות רשומות.</a:t>
            </a:r>
          </a:p>
          <a:p>
            <a:pPr lvl="2"/>
            <a:r>
              <a:rPr lang="he-IL" sz="2800" dirty="0"/>
              <a:t>ניטור ברוצלוזיס.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35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פעילות השירותים הווטרינריים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u="sng" dirty="0"/>
              <a:t>צאן מיובא</a:t>
            </a:r>
            <a:r>
              <a:rPr lang="he-IL" dirty="0"/>
              <a:t>:</a:t>
            </a:r>
          </a:p>
          <a:p>
            <a:pPr lvl="1"/>
            <a:r>
              <a:rPr lang="he-IL" b="1" u="sng" dirty="0"/>
              <a:t>אישור מדינות ליבוא צאן לישראל</a:t>
            </a:r>
            <a:r>
              <a:rPr lang="he-IL" dirty="0"/>
              <a:t>:</a:t>
            </a:r>
          </a:p>
          <a:p>
            <a:pPr lvl="2"/>
            <a:r>
              <a:rPr lang="he-IL" sz="2800" dirty="0"/>
              <a:t>ניתוח סיכונים.</a:t>
            </a:r>
          </a:p>
          <a:p>
            <a:pPr lvl="2"/>
            <a:r>
              <a:rPr lang="he-IL" sz="2800" dirty="0"/>
              <a:t>אישור שירותים וטרינריים במדינה.</a:t>
            </a:r>
          </a:p>
          <a:p>
            <a:pPr lvl="2"/>
            <a:r>
              <a:rPr lang="he-IL" sz="2800" dirty="0"/>
              <a:t>הסכמה על תעודה ליצוא לישראל.</a:t>
            </a:r>
            <a:r>
              <a:rPr lang="en-US" sz="2800" dirty="0"/>
              <a:t>	</a:t>
            </a:r>
          </a:p>
          <a:p>
            <a:pPr lvl="1"/>
            <a:r>
              <a:rPr lang="he-IL" b="1" u="sng" dirty="0"/>
              <a:t>פיקוח על היבוא</a:t>
            </a:r>
            <a:r>
              <a:rPr lang="he-IL" dirty="0"/>
              <a:t>:</a:t>
            </a:r>
          </a:p>
          <a:p>
            <a:pPr lvl="2"/>
            <a:r>
              <a:rPr lang="he-IL" sz="2800" dirty="0"/>
              <a:t>תנאי הובלה.</a:t>
            </a:r>
          </a:p>
          <a:p>
            <a:pPr lvl="2"/>
            <a:r>
              <a:rPr lang="he-IL" sz="2800" dirty="0"/>
              <a:t>בריאות המקנה – הסגר, חיסונים.</a:t>
            </a:r>
          </a:p>
          <a:p>
            <a:pPr lvl="2"/>
            <a:r>
              <a:rPr lang="he-IL" sz="2800" dirty="0"/>
              <a:t>פיזור בארץ.</a:t>
            </a:r>
          </a:p>
          <a:p>
            <a:pPr lvl="2"/>
            <a:endParaRPr lang="he-IL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833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פיקוח על הצאן המקומי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סימון הצאן - תקנות מחלות בעלי חיים (סימון צאן), תשל"ט-1978: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סימון הצאן בתווית ממשלתית עליה סמל השו"ט ומספר זיהוי של הפרט.</a:t>
            </a:r>
          </a:p>
          <a:p>
            <a:r>
              <a:rPr lang="he-IL" dirty="0"/>
              <a:t>המספר אינו חד ערכי ואין מעקב פרטני במערכת הממשלתית (עדיין...).</a:t>
            </a:r>
            <a:endParaRPr lang="en-US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8</a:t>
            </a:fld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3" y="2708920"/>
            <a:ext cx="822186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73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פיקוח על הצאן המקומי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r>
              <a:rPr lang="he-IL" dirty="0"/>
              <a:t>אפשרויות הסימון:</a:t>
            </a:r>
          </a:p>
          <a:p>
            <a:pPr lvl="1"/>
            <a:r>
              <a:rPr lang="he-IL" b="1" dirty="0"/>
              <a:t>תווית אדומה </a:t>
            </a:r>
            <a:r>
              <a:rPr lang="he-IL" dirty="0"/>
              <a:t>– זכרים ונקבות שלא                        חוסנו כנגד מחלת הברוצלוזיס.</a:t>
            </a:r>
          </a:p>
          <a:p>
            <a:pPr lvl="1"/>
            <a:r>
              <a:rPr lang="he-IL" b="1" dirty="0"/>
              <a:t>תווית צהובה </a:t>
            </a:r>
            <a:r>
              <a:rPr lang="he-IL" dirty="0"/>
              <a:t>– נקבות מחוסנות                                   כנגד מחלת הברוצלוזיס.</a:t>
            </a:r>
          </a:p>
          <a:p>
            <a:pPr lvl="1"/>
            <a:r>
              <a:rPr lang="he-IL" b="1" dirty="0"/>
              <a:t>תווית ירוקה </a:t>
            </a:r>
            <a:r>
              <a:rPr lang="he-IL" dirty="0"/>
              <a:t>– טלאים וגדיים צעירים מגיל                                החיסון המינימלי כנגד מחלת הפה                                         והטלפיים. סימון זמני המוחלף בעת החיסון                                 ונעשה לשם העברה ממשק למשק.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40D45-2DB4-4A0D-9BD7-AA0EA9B68997}" type="slidenum">
              <a:rPr lang="he-IL" smtClean="0"/>
              <a:pPr>
                <a:defRPr/>
              </a:pPr>
              <a:t>9</a:t>
            </a:fld>
            <a:endParaRPr lang="he-IL"/>
          </a:p>
        </p:txBody>
      </p:sp>
      <p:pic>
        <p:nvPicPr>
          <p:cNvPr id="2050" name="Picture 2" descr="אסף  כבש - גזעי כבשים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8" b="28181"/>
          <a:stretch/>
        </p:blipFill>
        <p:spPr bwMode="auto">
          <a:xfrm>
            <a:off x="457200" y="2159565"/>
            <a:ext cx="2660616" cy="178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jf3ZLWnH4SGznsVczEDwLKpHtHiy-O_sUz6JWg3QAazJX81rBv0H2iw39YhkfAC3f9EKTIOhdUtUrAdIZNvudeY39FDKgcPDP014fMlCnIHUrm6Xau26zdl-_2OKTkSwvz2or8CGwuF0O6-EmfdB47sJtSnJFou-mOGhdk_XT5yJ5qDWs-TT2Blure3tdfkZNtseZVMhYDGSwLHWr-epOA3LA5DBARODrwxUhaGWbQ1RjY6CSR02R3smhOGsXulamT0XPfhvSqENHY61u6r1X3qmJGRk4l-ixsra_WW1LHEpzrYcnR31sRJhbvhqGpdOO66VcguEAwgY76v79soGe5bZLlEIVaOEIcffuNaIfqtUUi14DHi0SBBL2PGfVBUpzsrtjaODGbslL_Iw4SrSNGBGGhvlVfcwEPWH-p4sRNBD8BHg2xz0203EZYpuiG6l_3qZNRd1bOCzHeKHAVbbqFq5sRCt-l3oNsfnJ4FFvp961lzs8-mUBJLYxKeKvzY3r7NLiymnmi1Bc0L7GtJEzrXsH6iTNwmPPfUHlWH8CmFpu-IW_Uj-nRbMtQ5n_JBJ4zs7tazxXz5EBz4fMKIIDq6l86wrMzj0wFwgS0DPowphDI50uUA7IpkFKnw9t5Mb0VZQ5h8zIj9jjD6YN6k62bPhR0-Ih1acypV5g0ANCQiny6p-MmWBnUE=w600-h800-n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4"/>
          <a:stretch/>
        </p:blipFill>
        <p:spPr bwMode="auto">
          <a:xfrm>
            <a:off x="487760" y="4508491"/>
            <a:ext cx="1656184" cy="161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896757"/>
      </p:ext>
    </p:extLst>
  </p:cSld>
  <p:clrMapOvr>
    <a:masterClrMapping/>
  </p:clrMapOvr>
</p:sld>
</file>

<file path=ppt/theme/theme1.xml><?xml version="1.0" encoding="utf-8"?>
<a:theme xmlns:a="http://schemas.openxmlformats.org/drawingml/2006/main" name="שירותים ווטרינריי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שירותים ווטרינריים</Template>
  <TotalTime>15412</TotalTime>
  <Words>1479</Words>
  <Application>Microsoft Office PowerPoint</Application>
  <PresentationFormat>On-screen Show (4:3)</PresentationFormat>
  <Paragraphs>336</Paragraphs>
  <Slides>43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Narkisim</vt:lpstr>
      <vt:lpstr>Wingdings</vt:lpstr>
      <vt:lpstr>שירותים ווטרינריים</vt:lpstr>
      <vt:lpstr>פיקוח שירותים ווטרינריים על הצאן  כנס מעלי גירה ירושלים 2019</vt:lpstr>
      <vt:lpstr>הקדמה</vt:lpstr>
      <vt:lpstr>הקדמה</vt:lpstr>
      <vt:lpstr>ענף הצאן בישראל</vt:lpstr>
      <vt:lpstr>ענף הצאן בישראל</vt:lpstr>
      <vt:lpstr>פעילות השירותים הווטרינריים</vt:lpstr>
      <vt:lpstr>פעילות השירותים הווטרינריים</vt:lpstr>
      <vt:lpstr>פיקוח על הצאן המקומי</vt:lpstr>
      <vt:lpstr>פיקוח על הצאן המקומי</vt:lpstr>
      <vt:lpstr>הובלה</vt:lpstr>
      <vt:lpstr>תנאים להעברה - כללי</vt:lpstr>
      <vt:lpstr>תנאים להעברה לגידול</vt:lpstr>
      <vt:lpstr>חיסוני חובה</vt:lpstr>
      <vt:lpstr>חיסוני חובה</vt:lpstr>
      <vt:lpstr>מחלות רשומות</vt:lpstr>
      <vt:lpstr>מחלות רשומות</vt:lpstr>
      <vt:lpstr>מחלות רשומות</vt:lpstr>
      <vt:lpstr>מחלות רשומות </vt:lpstr>
      <vt:lpstr>ניטור ברוצלוזיס</vt:lpstr>
      <vt:lpstr>ניטור ברוצלוזיס</vt:lpstr>
      <vt:lpstr>ניטור ברוצלוזיס בנגב</vt:lpstr>
      <vt:lpstr>ניטור ברוצלוזיס בגליל מערבי</vt:lpstr>
      <vt:lpstr>תחלואת אדם בברוצלוזיס</vt:lpstr>
      <vt:lpstr>סחר בינלאומי</vt:lpstr>
      <vt:lpstr>סחר בינלאומי</vt:lpstr>
      <vt:lpstr>סחר בינלאומי במקנה</vt:lpstr>
      <vt:lpstr>סחר בינלאומי במקנה</vt:lpstr>
      <vt:lpstr>סחר בינלאומי במקנה</vt:lpstr>
      <vt:lpstr>יבוא מקנה לישראל</vt:lpstr>
      <vt:lpstr>יבוא מקנה לישראל</vt:lpstr>
      <vt:lpstr>הערכת מדינה</vt:lpstr>
      <vt:lpstr>יבוא צאן בשנים האחרונות</vt:lpstr>
      <vt:lpstr>יבוא צאן לישראל</vt:lpstr>
      <vt:lpstr>יבוא צאן לישראל</vt:lpstr>
      <vt:lpstr>יבוא צאן לישראל</vt:lpstr>
      <vt:lpstr>יבוא צאן לישראל</vt:lpstr>
      <vt:lpstr>יבוא צאן לישראל</vt:lpstr>
      <vt:lpstr>יבוא צאן לישראל</vt:lpstr>
      <vt:lpstr>יבוא צאן לישראל</vt:lpstr>
      <vt:lpstr>פיקוח בבתי המטבחיים</vt:lpstr>
      <vt:lpstr>מגמות עתידיות</vt:lpstr>
      <vt:lpstr>תודה בעד ההקשבה</vt:lpstr>
      <vt:lpstr>תמונה לצעקות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ניתוח גורמי סיכון למחלת הפה והטלפיים מה למדנו מהתפרצות 2018</dc:title>
  <dc:creator>מיטל וייס בקאל[Meytal Weiss]</dc:creator>
  <cp:lastModifiedBy>Mor - Audio Video</cp:lastModifiedBy>
  <cp:revision>319</cp:revision>
  <cp:lastPrinted>2018-11-05T10:26:29Z</cp:lastPrinted>
  <dcterms:created xsi:type="dcterms:W3CDTF">2018-10-22T09:00:46Z</dcterms:created>
  <dcterms:modified xsi:type="dcterms:W3CDTF">2019-12-03T05:58:05Z</dcterms:modified>
</cp:coreProperties>
</file>